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77" r:id="rId9"/>
    <p:sldId id="262" r:id="rId10"/>
    <p:sldId id="263" r:id="rId11"/>
    <p:sldId id="264" r:id="rId12"/>
    <p:sldId id="268" r:id="rId13"/>
    <p:sldId id="272" r:id="rId14"/>
    <p:sldId id="273" r:id="rId15"/>
    <p:sldId id="270" r:id="rId16"/>
    <p:sldId id="269" r:id="rId17"/>
    <p:sldId id="266" r:id="rId18"/>
    <p:sldId id="267" r:id="rId19"/>
    <p:sldId id="271" r:id="rId20"/>
    <p:sldId id="280" r:id="rId21"/>
    <p:sldId id="275" r:id="rId22"/>
    <p:sldId id="274" r:id="rId23"/>
    <p:sldId id="276" r:id="rId24"/>
    <p:sldId id="278" r:id="rId25"/>
    <p:sldId id="27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 snapToGrid="0">
      <p:cViewPr varScale="1">
        <p:scale>
          <a:sx n="73" d="100"/>
          <a:sy n="73" d="100"/>
        </p:scale>
        <p:origin x="534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Excel%20Assignment\Superstores%20DataSet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DataSet.xlsx]Summaries!PivotTable7</c:name>
    <c:fmtId val="21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Summaries!$CI$3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Summaries!$CH$4:$CH$8</c:f>
              <c:strCach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strCache>
            </c:strRef>
          </c:cat>
          <c:val>
            <c:numRef>
              <c:f>Summaries!$CI$4:$CI$8</c:f>
              <c:numCache>
                <c:formatCode>"£"#,##0.00</c:formatCode>
                <c:ptCount val="4"/>
                <c:pt idx="0">
                  <c:v>4209139.4554999964</c:v>
                </c:pt>
                <c:pt idx="1">
                  <c:v>3549680.804499994</c:v>
                </c:pt>
                <c:pt idx="2">
                  <c:v>3436816.7019999949</c:v>
                </c:pt>
                <c:pt idx="3">
                  <c:v>3719963.8620000002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ED7-43D2-A85C-C7620C2047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1046288"/>
        <c:axId val="401051864"/>
      </c:lineChart>
      <c:catAx>
        <c:axId val="401046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1051864"/>
        <c:crosses val="autoZero"/>
        <c:auto val="1"/>
        <c:lblAlgn val="ctr"/>
        <c:lblOffset val="100"/>
        <c:noMultiLvlLbl val="0"/>
      </c:catAx>
      <c:valAx>
        <c:axId val="401051864"/>
        <c:scaling>
          <c:orientation val="minMax"/>
          <c:min val="3000000"/>
        </c:scaling>
        <c:delete val="0"/>
        <c:axPos val="l"/>
        <c:numFmt formatCode="&quot;£&quot;#,##0.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1046288"/>
        <c:crosses val="autoZero"/>
        <c:crossBetween val="between"/>
        <c:majorUnit val="500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DataSet.xlsx]Summaries!PivotTable20</c:name>
    <c:fmtId val="82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Summaries!$EE$3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450-4761-A01D-575CDC82CBF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450-4761-A01D-575CDC82CBF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>
                <a:outerShdw blurRad="50800" dist="50800" dir="5400000" algn="ctr" rotWithShape="0">
                  <a:srgbClr val="000000"/>
                </a:outerShdw>
                <a:softEdge rad="0"/>
              </a:effectLst>
            </c:spPr>
            <c:extLst>
              <c:ext xmlns:c16="http://schemas.microsoft.com/office/drawing/2014/chart" uri="{C3380CC4-5D6E-409C-BE32-E72D297353CC}">
                <c16:uniqueId val="{00000005-0450-4761-A01D-575CDC82CBF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450-4761-A01D-575CDC82CBF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450-4761-A01D-575CDC82CBF7}"/>
              </c:ext>
            </c:extLst>
          </c:dPt>
          <c:cat>
            <c:strRef>
              <c:f>Summaries!$ED$4:$ED$9</c:f>
              <c:strCache>
                <c:ptCount val="5"/>
                <c:pt idx="0">
                  <c:v>Chris</c:v>
                </c:pt>
                <c:pt idx="1">
                  <c:v>Erin</c:v>
                </c:pt>
                <c:pt idx="2">
                  <c:v>Pat</c:v>
                </c:pt>
                <c:pt idx="3">
                  <c:v>Sam</c:v>
                </c:pt>
                <c:pt idx="4">
                  <c:v>William</c:v>
                </c:pt>
              </c:strCache>
            </c:strRef>
          </c:cat>
          <c:val>
            <c:numRef>
              <c:f>Summaries!$EE$4:$EE$9</c:f>
              <c:numCache>
                <c:formatCode>0.00%</c:formatCode>
                <c:ptCount val="5"/>
                <c:pt idx="0">
                  <c:v>1.8669797481216577E-3</c:v>
                </c:pt>
                <c:pt idx="1">
                  <c:v>6.6142198628729207E-2</c:v>
                </c:pt>
                <c:pt idx="2">
                  <c:v>0.5639184299304284</c:v>
                </c:pt>
                <c:pt idx="3">
                  <c:v>0.15702831386950342</c:v>
                </c:pt>
                <c:pt idx="4">
                  <c:v>0.21104407782321738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450-4761-A01D-575CDC82CB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DataSet.xlsx]Summaries!PivotTable27</c:name>
    <c:fmtId val="9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Summaries!$EH$3:$EH$4</c:f>
              <c:strCache>
                <c:ptCount val="1"/>
                <c:pt idx="0">
                  <c:v>Consumer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Summaries!$EG$5:$EG$8</c:f>
              <c:strCache>
                <c:ptCount val="3"/>
                <c:pt idx="0">
                  <c:v>Furniture</c:v>
                </c:pt>
                <c:pt idx="1">
                  <c:v>Office Supplies</c:v>
                </c:pt>
                <c:pt idx="2">
                  <c:v>Technology</c:v>
                </c:pt>
              </c:strCache>
            </c:strRef>
          </c:cat>
          <c:val>
            <c:numRef>
              <c:f>Summaries!$EH$5:$EH$8</c:f>
              <c:numCache>
                <c:formatCode>"£"#,##0.00</c:formatCode>
                <c:ptCount val="3"/>
                <c:pt idx="0">
                  <c:v>42728.259999999973</c:v>
                </c:pt>
                <c:pt idx="1">
                  <c:v>88532.290000000168</c:v>
                </c:pt>
                <c:pt idx="2">
                  <c:v>156699.38999999998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F1-4C39-B85B-1539490F06AD}"/>
            </c:ext>
          </c:extLst>
        </c:ser>
        <c:ser>
          <c:idx val="1"/>
          <c:order val="1"/>
          <c:tx>
            <c:strRef>
              <c:f>Summaries!$EI$3:$EI$4</c:f>
              <c:strCache>
                <c:ptCount val="1"/>
                <c:pt idx="0">
                  <c:v>Corporate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Summaries!$EG$5:$EG$8</c:f>
              <c:strCache>
                <c:ptCount val="3"/>
                <c:pt idx="0">
                  <c:v>Furniture</c:v>
                </c:pt>
                <c:pt idx="1">
                  <c:v>Office Supplies</c:v>
                </c:pt>
                <c:pt idx="2">
                  <c:v>Technology</c:v>
                </c:pt>
              </c:strCache>
            </c:strRef>
          </c:cat>
          <c:val>
            <c:numRef>
              <c:f>Summaries!$EI$5:$EI$8</c:f>
              <c:numCache>
                <c:formatCode>"£"#,##0.00</c:formatCode>
                <c:ptCount val="3"/>
                <c:pt idx="0">
                  <c:v>22008.079999999991</c:v>
                </c:pt>
                <c:pt idx="1">
                  <c:v>203037.38000000006</c:v>
                </c:pt>
                <c:pt idx="2">
                  <c:v>374700.54000000033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2F1-4C39-B85B-1539490F06AD}"/>
            </c:ext>
          </c:extLst>
        </c:ser>
        <c:ser>
          <c:idx val="2"/>
          <c:order val="2"/>
          <c:tx>
            <c:strRef>
              <c:f>Summaries!$EJ$3:$EJ$4</c:f>
              <c:strCache>
                <c:ptCount val="1"/>
                <c:pt idx="0">
                  <c:v>Home Office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Summaries!$EG$5:$EG$8</c:f>
              <c:strCache>
                <c:ptCount val="3"/>
                <c:pt idx="0">
                  <c:v>Furniture</c:v>
                </c:pt>
                <c:pt idx="1">
                  <c:v>Office Supplies</c:v>
                </c:pt>
                <c:pt idx="2">
                  <c:v>Technology</c:v>
                </c:pt>
              </c:strCache>
            </c:strRef>
          </c:cat>
          <c:val>
            <c:numRef>
              <c:f>Summaries!$EJ$5:$EJ$8</c:f>
              <c:numCache>
                <c:formatCode>"£"#,##0.00</c:formatCode>
                <c:ptCount val="3"/>
                <c:pt idx="0">
                  <c:v>23979.199999999993</c:v>
                </c:pt>
                <c:pt idx="1">
                  <c:v>121145.64999999992</c:v>
                </c:pt>
                <c:pt idx="2">
                  <c:v>173229.17999999979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2F1-4C39-B85B-1539490F06AD}"/>
            </c:ext>
          </c:extLst>
        </c:ser>
        <c:ser>
          <c:idx val="3"/>
          <c:order val="3"/>
          <c:tx>
            <c:strRef>
              <c:f>Summaries!$EK$3:$EK$4</c:f>
              <c:strCache>
                <c:ptCount val="1"/>
                <c:pt idx="0">
                  <c:v>Small Business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Summaries!$EG$5:$EG$8</c:f>
              <c:strCache>
                <c:ptCount val="3"/>
                <c:pt idx="0">
                  <c:v>Furniture</c:v>
                </c:pt>
                <c:pt idx="1">
                  <c:v>Office Supplies</c:v>
                </c:pt>
                <c:pt idx="2">
                  <c:v>Technology</c:v>
                </c:pt>
              </c:strCache>
            </c:strRef>
          </c:cat>
          <c:val>
            <c:numRef>
              <c:f>Summaries!$EK$5:$EK$8</c:f>
              <c:numCache>
                <c:formatCode>"£"#,##0.00</c:formatCode>
                <c:ptCount val="3"/>
                <c:pt idx="0">
                  <c:v>28717.489999999998</c:v>
                </c:pt>
                <c:pt idx="1">
                  <c:v>105306.11000000012</c:v>
                </c:pt>
                <c:pt idx="2">
                  <c:v>181684.41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2F1-4C39-B85B-1539490F06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54578096"/>
        <c:axId val="554584000"/>
      </c:barChart>
      <c:catAx>
        <c:axId val="554578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4584000"/>
        <c:crosses val="autoZero"/>
        <c:auto val="1"/>
        <c:lblAlgn val="ctr"/>
        <c:lblOffset val="100"/>
        <c:noMultiLvlLbl val="0"/>
      </c:catAx>
      <c:valAx>
        <c:axId val="554584000"/>
        <c:scaling>
          <c:orientation val="minMax"/>
        </c:scaling>
        <c:delete val="0"/>
        <c:axPos val="l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457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DataSet.xlsx]Summaries!PivotTable32</c:name>
    <c:fmtId val="63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Summaries!$FJ$3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Summaries!$FI$4:$FI$27</c:f>
              <c:strCache>
                <c:ptCount val="23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11</c:v>
                </c:pt>
                <c:pt idx="11">
                  <c:v>14</c:v>
                </c:pt>
                <c:pt idx="12">
                  <c:v>15</c:v>
                </c:pt>
                <c:pt idx="13">
                  <c:v>17</c:v>
                </c:pt>
                <c:pt idx="14">
                  <c:v>18</c:v>
                </c:pt>
                <c:pt idx="15">
                  <c:v>19</c:v>
                </c:pt>
                <c:pt idx="16">
                  <c:v>22</c:v>
                </c:pt>
                <c:pt idx="17">
                  <c:v>24</c:v>
                </c:pt>
                <c:pt idx="18">
                  <c:v>27</c:v>
                </c:pt>
                <c:pt idx="19">
                  <c:v>28</c:v>
                </c:pt>
                <c:pt idx="20">
                  <c:v>31</c:v>
                </c:pt>
                <c:pt idx="21">
                  <c:v>84</c:v>
                </c:pt>
                <c:pt idx="22">
                  <c:v>92</c:v>
                </c:pt>
              </c:strCache>
            </c:strRef>
          </c:cat>
          <c:val>
            <c:numRef>
              <c:f>Summaries!$FJ$4:$FJ$27</c:f>
              <c:numCache>
                <c:formatCode>General</c:formatCode>
                <c:ptCount val="23"/>
                <c:pt idx="0">
                  <c:v>991</c:v>
                </c:pt>
                <c:pt idx="1">
                  <c:v>2656</c:v>
                </c:pt>
                <c:pt idx="2">
                  <c:v>3219</c:v>
                </c:pt>
                <c:pt idx="3">
                  <c:v>390</c:v>
                </c:pt>
                <c:pt idx="4">
                  <c:v>357</c:v>
                </c:pt>
                <c:pt idx="5">
                  <c:v>318</c:v>
                </c:pt>
                <c:pt idx="6">
                  <c:v>7</c:v>
                </c:pt>
                <c:pt idx="7">
                  <c:v>353</c:v>
                </c:pt>
                <c:pt idx="8">
                  <c:v>3</c:v>
                </c:pt>
                <c:pt idx="9">
                  <c:v>88</c:v>
                </c:pt>
                <c:pt idx="10">
                  <c:v>2</c:v>
                </c:pt>
                <c:pt idx="11">
                  <c:v>1</c:v>
                </c:pt>
                <c:pt idx="12">
                  <c:v>1</c:v>
                </c:pt>
                <c:pt idx="13">
                  <c:v>3</c:v>
                </c:pt>
                <c:pt idx="14">
                  <c:v>1</c:v>
                </c:pt>
                <c:pt idx="15">
                  <c:v>2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BF-4313-BD3F-D8ADBEFAB0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4497720"/>
        <c:axId val="404498704"/>
      </c:barChart>
      <c:catAx>
        <c:axId val="404497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4498704"/>
        <c:crosses val="autoZero"/>
        <c:auto val="1"/>
        <c:lblAlgn val="ctr"/>
        <c:lblOffset val="100"/>
        <c:noMultiLvlLbl val="0"/>
      </c:catAx>
      <c:valAx>
        <c:axId val="4044987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4497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DataSet.xlsx]Summaries!PivotTable34</c:name>
    <c:fmtId val="43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Summaries!$FM$3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Summaries!$FL$4:$FL$8</c:f>
              <c:strCache>
                <c:ptCount val="4"/>
                <c:pt idx="0">
                  <c:v>Delivery Truck</c:v>
                </c:pt>
                <c:pt idx="1">
                  <c:v>Express Air</c:v>
                </c:pt>
                <c:pt idx="2">
                  <c:v>Not Specified</c:v>
                </c:pt>
                <c:pt idx="3">
                  <c:v>Regular Air</c:v>
                </c:pt>
              </c:strCache>
            </c:strRef>
          </c:cat>
          <c:val>
            <c:numRef>
              <c:f>Summaries!$FM$4:$FM$8</c:f>
              <c:numCache>
                <c:formatCode>General</c:formatCode>
                <c:ptCount val="4"/>
                <c:pt idx="0">
                  <c:v>1146</c:v>
                </c:pt>
                <c:pt idx="1">
                  <c:v>953</c:v>
                </c:pt>
                <c:pt idx="2">
                  <c:v>30</c:v>
                </c:pt>
                <c:pt idx="3">
                  <c:v>6270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AA-47E3-8B17-C8BE19C8D8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6408480"/>
        <c:axId val="416405856"/>
      </c:barChart>
      <c:catAx>
        <c:axId val="416408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6405856"/>
        <c:crosses val="autoZero"/>
        <c:auto val="1"/>
        <c:lblAlgn val="ctr"/>
        <c:lblOffset val="100"/>
        <c:noMultiLvlLbl val="0"/>
      </c:catAx>
      <c:valAx>
        <c:axId val="4164058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6408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DataSet.xlsx]Summaries!PivotTable22</c:name>
    <c:fmtId val="17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Summaries!$EU$3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Summaries!$ET$4:$ET$8</c:f>
              <c:strCache>
                <c:ptCount val="4"/>
                <c:pt idx="0">
                  <c:v>Delivery Truck</c:v>
                </c:pt>
                <c:pt idx="1">
                  <c:v>Express Air</c:v>
                </c:pt>
                <c:pt idx="2">
                  <c:v>Not Specified</c:v>
                </c:pt>
                <c:pt idx="3">
                  <c:v>Regular Air</c:v>
                </c:pt>
              </c:strCache>
            </c:strRef>
          </c:cat>
          <c:val>
            <c:numRef>
              <c:f>Summaries!$EU$4:$EU$8</c:f>
              <c:numCache>
                <c:formatCode>General</c:formatCode>
                <c:ptCount val="4"/>
                <c:pt idx="0">
                  <c:v>221</c:v>
                </c:pt>
                <c:pt idx="1">
                  <c:v>160</c:v>
                </c:pt>
                <c:pt idx="2">
                  <c:v>8</c:v>
                </c:pt>
                <c:pt idx="3">
                  <c:v>1144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F3-4EEB-9B6D-1BD079D7C15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407334672"/>
        <c:axId val="407335328"/>
      </c:barChart>
      <c:catAx>
        <c:axId val="407334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7335328"/>
        <c:crosses val="autoZero"/>
        <c:auto val="1"/>
        <c:lblAlgn val="ctr"/>
        <c:lblOffset val="100"/>
        <c:noMultiLvlLbl val="0"/>
      </c:catAx>
      <c:valAx>
        <c:axId val="40733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07334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DataSet.xlsx]Summaries!PivotTable31</c:name>
    <c:fmtId val="13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Summaries!$ER$3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Summaries!$EQ$4:$EQ$8</c:f>
              <c:strCache>
                <c:ptCount val="4"/>
                <c:pt idx="0">
                  <c:v>Delivery Truck</c:v>
                </c:pt>
                <c:pt idx="1">
                  <c:v>Express Air</c:v>
                </c:pt>
                <c:pt idx="2">
                  <c:v>Not Specified</c:v>
                </c:pt>
                <c:pt idx="3">
                  <c:v>Regular Air</c:v>
                </c:pt>
              </c:strCache>
            </c:strRef>
          </c:cat>
          <c:val>
            <c:numRef>
              <c:f>Summaries!$ER$4:$ER$8</c:f>
              <c:numCache>
                <c:formatCode>"£"#,##0.00</c:formatCode>
                <c:ptCount val="4"/>
                <c:pt idx="0">
                  <c:v>45.350732984293025</c:v>
                </c:pt>
                <c:pt idx="1">
                  <c:v>8.0129800629590395</c:v>
                </c:pt>
                <c:pt idx="2">
                  <c:v>7.1513333333333344</c:v>
                </c:pt>
                <c:pt idx="3">
                  <c:v>7.6568086124401527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9C-4BE0-A650-DA1A6AAB72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56109696"/>
        <c:axId val="556114616"/>
      </c:barChart>
      <c:catAx>
        <c:axId val="556109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6114616"/>
        <c:crosses val="autoZero"/>
        <c:auto val="1"/>
        <c:lblAlgn val="ctr"/>
        <c:lblOffset val="100"/>
        <c:noMultiLvlLbl val="0"/>
      </c:catAx>
      <c:valAx>
        <c:axId val="556114616"/>
        <c:scaling>
          <c:orientation val="minMax"/>
        </c:scaling>
        <c:delete val="0"/>
        <c:axPos val="l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6109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DataSet.xlsx]Summaries!PivotTable21</c:name>
    <c:fmtId val="86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Summaries!$DY$3:$DY$4</c:f>
              <c:strCache>
                <c:ptCount val="1"/>
                <c:pt idx="0">
                  <c:v>Returned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Summaries!$DX$5:$DX$9</c:f>
              <c:strCach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strCache>
            </c:strRef>
          </c:cat>
          <c:val>
            <c:numRef>
              <c:f>Summaries!$DY$5:$DY$9</c:f>
              <c:numCache>
                <c:formatCode>General</c:formatCode>
                <c:ptCount val="4"/>
                <c:pt idx="0">
                  <c:v>224</c:v>
                </c:pt>
                <c:pt idx="1">
                  <c:v>233</c:v>
                </c:pt>
                <c:pt idx="2">
                  <c:v>208</c:v>
                </c:pt>
                <c:pt idx="3">
                  <c:v>207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68-4AAA-A5FD-EB4FEDA717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398910920"/>
        <c:axId val="398909608"/>
      </c:barChart>
      <c:catAx>
        <c:axId val="398910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8909608"/>
        <c:crosses val="autoZero"/>
        <c:auto val="1"/>
        <c:lblAlgn val="ctr"/>
        <c:lblOffset val="100"/>
        <c:noMultiLvlLbl val="0"/>
      </c:catAx>
      <c:valAx>
        <c:axId val="398909608"/>
        <c:scaling>
          <c:orientation val="minMax"/>
          <c:max val="250"/>
          <c:min val="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8910920"/>
        <c:crosses val="autoZero"/>
        <c:crossBetween val="between"/>
        <c:majorUnit val="5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DataSet.xlsx]Summaries!PivotTable25</c:name>
    <c:fmtId val="92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Summaries!$EE$3:$EE$4</c:f>
              <c:strCache>
                <c:ptCount val="1"/>
                <c:pt idx="0">
                  <c:v>Returned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Summaries!$ED$5:$ED$13</c:f>
              <c:strCache>
                <c:ptCount val="8"/>
                <c:pt idx="0">
                  <c:v>Ontario</c:v>
                </c:pt>
                <c:pt idx="1">
                  <c:v>West</c:v>
                </c:pt>
                <c:pt idx="2">
                  <c:v>Prarie</c:v>
                </c:pt>
                <c:pt idx="3">
                  <c:v>Atlantic</c:v>
                </c:pt>
                <c:pt idx="4">
                  <c:v>Quebec</c:v>
                </c:pt>
                <c:pt idx="5">
                  <c:v>Yukon</c:v>
                </c:pt>
                <c:pt idx="6">
                  <c:v>Northwest Territories</c:v>
                </c:pt>
                <c:pt idx="7">
                  <c:v>Nunavut</c:v>
                </c:pt>
              </c:strCache>
            </c:strRef>
          </c:cat>
          <c:val>
            <c:numRef>
              <c:f>Summaries!$EE$5:$EE$13</c:f>
              <c:numCache>
                <c:formatCode>General</c:formatCode>
                <c:ptCount val="8"/>
                <c:pt idx="0">
                  <c:v>234</c:v>
                </c:pt>
                <c:pt idx="1">
                  <c:v>195</c:v>
                </c:pt>
                <c:pt idx="2">
                  <c:v>191</c:v>
                </c:pt>
                <c:pt idx="3">
                  <c:v>100</c:v>
                </c:pt>
                <c:pt idx="4">
                  <c:v>61</c:v>
                </c:pt>
                <c:pt idx="5">
                  <c:v>58</c:v>
                </c:pt>
                <c:pt idx="6">
                  <c:v>32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A-4260-B604-CF1EDE0B4F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558524560"/>
        <c:axId val="558526200"/>
      </c:barChart>
      <c:catAx>
        <c:axId val="558524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8526200"/>
        <c:crosses val="autoZero"/>
        <c:auto val="1"/>
        <c:lblAlgn val="ctr"/>
        <c:lblOffset val="100"/>
        <c:noMultiLvlLbl val="0"/>
      </c:catAx>
      <c:valAx>
        <c:axId val="5585262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8524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DataSet.xlsx]Summaries!PivotTable23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Summaries!$EB$3:$EB$4</c:f>
              <c:strCache>
                <c:ptCount val="1"/>
                <c:pt idx="0">
                  <c:v>Returned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Summaries!$EA$5:$EA$9</c:f>
              <c:strCach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strCache>
            </c:strRef>
          </c:cat>
          <c:val>
            <c:numRef>
              <c:f>Summaries!$EB$5:$EB$9</c:f>
              <c:numCache>
                <c:formatCode>"£"#,##0.00</c:formatCode>
                <c:ptCount val="4"/>
                <c:pt idx="0">
                  <c:v>72813.209999999977</c:v>
                </c:pt>
                <c:pt idx="1">
                  <c:v>40506.589999999997</c:v>
                </c:pt>
                <c:pt idx="2">
                  <c:v>13091.489999999996</c:v>
                </c:pt>
                <c:pt idx="3">
                  <c:v>72021.61000000003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15-444A-96E6-5246F5DA65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406933936"/>
        <c:axId val="406935904"/>
      </c:barChart>
      <c:catAx>
        <c:axId val="406933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935904"/>
        <c:crosses val="autoZero"/>
        <c:auto val="1"/>
        <c:lblAlgn val="ctr"/>
        <c:lblOffset val="100"/>
        <c:noMultiLvlLbl val="0"/>
      </c:catAx>
      <c:valAx>
        <c:axId val="406935904"/>
        <c:scaling>
          <c:orientation val="minMax"/>
        </c:scaling>
        <c:delete val="0"/>
        <c:axPos val="l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933936"/>
        <c:crosses val="autoZero"/>
        <c:crossBetween val="between"/>
        <c:majorUnit val="20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DataSet.xlsx]Summaries!PivotTable41</c:name>
    <c:fmtId val="92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Summaries!$GA$3:$GA$4</c:f>
              <c:strCache>
                <c:ptCount val="1"/>
                <c:pt idx="0">
                  <c:v>Returned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Summaries!$FZ$5:$FZ$10</c:f>
              <c:strCache>
                <c:ptCount val="5"/>
                <c:pt idx="0">
                  <c:v>Critical</c:v>
                </c:pt>
                <c:pt idx="1">
                  <c:v>High</c:v>
                </c:pt>
                <c:pt idx="2">
                  <c:v>Low</c:v>
                </c:pt>
                <c:pt idx="3">
                  <c:v>Medium</c:v>
                </c:pt>
                <c:pt idx="4">
                  <c:v>Not Specified</c:v>
                </c:pt>
              </c:strCache>
            </c:strRef>
          </c:cat>
          <c:val>
            <c:numRef>
              <c:f>Summaries!$GA$5:$GA$10</c:f>
              <c:numCache>
                <c:formatCode>General</c:formatCode>
                <c:ptCount val="5"/>
                <c:pt idx="0">
                  <c:v>169</c:v>
                </c:pt>
                <c:pt idx="1">
                  <c:v>181</c:v>
                </c:pt>
                <c:pt idx="2">
                  <c:v>197</c:v>
                </c:pt>
                <c:pt idx="3">
                  <c:v>147</c:v>
                </c:pt>
                <c:pt idx="4">
                  <c:v>178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E6-4294-ADFC-2F2DA16205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9544824"/>
        <c:axId val="419543184"/>
      </c:barChart>
      <c:catAx>
        <c:axId val="419544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9543184"/>
        <c:crosses val="autoZero"/>
        <c:auto val="1"/>
        <c:lblAlgn val="ctr"/>
        <c:lblOffset val="100"/>
        <c:noMultiLvlLbl val="0"/>
      </c:catAx>
      <c:valAx>
        <c:axId val="4195431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9544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DataSet.xlsx]Summaries!PivotTable11</c:name>
    <c:fmtId val="27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Summaries!$CO$3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Summaries!$CN$4:$CN$8</c:f>
              <c:strCach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strCache>
            </c:strRef>
          </c:cat>
          <c:val>
            <c:numRef>
              <c:f>Summaries!$CO$4:$CO$8</c:f>
              <c:numCache>
                <c:formatCode>"£"#,##0.00</c:formatCode>
                <c:ptCount val="4"/>
                <c:pt idx="0">
                  <c:v>434538.72999999986</c:v>
                </c:pt>
                <c:pt idx="1">
                  <c:v>363871.48</c:v>
                </c:pt>
                <c:pt idx="2">
                  <c:v>381455.99000000005</c:v>
                </c:pt>
                <c:pt idx="3">
                  <c:v>341901.78000000061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8F2-4912-A93B-A130EA9DA2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5449208"/>
        <c:axId val="405445600"/>
      </c:lineChart>
      <c:catAx>
        <c:axId val="405449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445600"/>
        <c:crosses val="autoZero"/>
        <c:auto val="1"/>
        <c:lblAlgn val="ctr"/>
        <c:lblOffset val="100"/>
        <c:noMultiLvlLbl val="0"/>
      </c:catAx>
      <c:valAx>
        <c:axId val="405445600"/>
        <c:scaling>
          <c:orientation val="minMax"/>
          <c:min val="300000"/>
        </c:scaling>
        <c:delete val="0"/>
        <c:axPos val="l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449208"/>
        <c:crosses val="autoZero"/>
        <c:crossBetween val="between"/>
        <c:majorUnit val="50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DataSet.xlsx]Summaries!PivotTable36</c:name>
    <c:fmtId val="57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Summaries!$FP$3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Summaries!$FO$4:$FO$9</c:f>
              <c:multiLvlStrCache>
                <c:ptCount val="3"/>
                <c:lvl>
                  <c:pt idx="0">
                    <c:v>Office Supplies</c:v>
                  </c:pt>
                  <c:pt idx="1">
                    <c:v>Technology</c:v>
                  </c:pt>
                  <c:pt idx="2">
                    <c:v>Furniture</c:v>
                  </c:pt>
                </c:lvl>
                <c:lvl>
                  <c:pt idx="0">
                    <c:v>Returned</c:v>
                  </c:pt>
                </c:lvl>
                <c:lvl>
                  <c:pt idx="0">
                    <c:v>Ontario</c:v>
                  </c:pt>
                </c:lvl>
              </c:multiLvlStrCache>
            </c:multiLvlStrRef>
          </c:cat>
          <c:val>
            <c:numRef>
              <c:f>Summaries!$FP$4:$FP$9</c:f>
              <c:numCache>
                <c:formatCode>General</c:formatCode>
                <c:ptCount val="3"/>
                <c:pt idx="0">
                  <c:v>121</c:v>
                </c:pt>
                <c:pt idx="1">
                  <c:v>60</c:v>
                </c:pt>
                <c:pt idx="2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1C-4049-B359-E411C4A0AD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6382240"/>
        <c:axId val="416383224"/>
      </c:barChart>
      <c:catAx>
        <c:axId val="41638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6383224"/>
        <c:crosses val="autoZero"/>
        <c:auto val="1"/>
        <c:lblAlgn val="ctr"/>
        <c:lblOffset val="100"/>
        <c:noMultiLvlLbl val="0"/>
      </c:catAx>
      <c:valAx>
        <c:axId val="416383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638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DataSet.xlsx]Summaries!PivotTable38</c:name>
    <c:fmtId val="69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Summaries!$FS$3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Summaries!$FR$4:$FR$16</c:f>
              <c:multiLvlStrCache>
                <c:ptCount val="9"/>
                <c:lvl>
                  <c:pt idx="0">
                    <c:v>Paper</c:v>
                  </c:pt>
                  <c:pt idx="1">
                    <c:v>Binders and Binder Accessories</c:v>
                  </c:pt>
                  <c:pt idx="2">
                    <c:v>Pens &amp; Art Supplies</c:v>
                  </c:pt>
                  <c:pt idx="3">
                    <c:v>Storage &amp; Organization</c:v>
                  </c:pt>
                  <c:pt idx="4">
                    <c:v>Appliances</c:v>
                  </c:pt>
                  <c:pt idx="5">
                    <c:v>Labels</c:v>
                  </c:pt>
                  <c:pt idx="6">
                    <c:v>Rubber Bands</c:v>
                  </c:pt>
                  <c:pt idx="7">
                    <c:v>Envelopes</c:v>
                  </c:pt>
                  <c:pt idx="8">
                    <c:v>Scissors, Rulers and Trimmers</c:v>
                  </c:pt>
                </c:lvl>
                <c:lvl>
                  <c:pt idx="0">
                    <c:v>Office Supplies</c:v>
                  </c:pt>
                </c:lvl>
                <c:lvl>
                  <c:pt idx="0">
                    <c:v>Returned</c:v>
                  </c:pt>
                </c:lvl>
                <c:lvl>
                  <c:pt idx="0">
                    <c:v>Ontario</c:v>
                  </c:pt>
                </c:lvl>
              </c:multiLvlStrCache>
            </c:multiLvlStrRef>
          </c:cat>
          <c:val>
            <c:numRef>
              <c:f>Summaries!$FS$4:$FS$16</c:f>
              <c:numCache>
                <c:formatCode>General</c:formatCode>
                <c:ptCount val="9"/>
                <c:pt idx="0">
                  <c:v>39</c:v>
                </c:pt>
                <c:pt idx="1">
                  <c:v>23</c:v>
                </c:pt>
                <c:pt idx="2">
                  <c:v>20</c:v>
                </c:pt>
                <c:pt idx="3">
                  <c:v>12</c:v>
                </c:pt>
                <c:pt idx="4">
                  <c:v>10</c:v>
                </c:pt>
                <c:pt idx="5">
                  <c:v>6</c:v>
                </c:pt>
                <c:pt idx="6">
                  <c:v>6</c:v>
                </c:pt>
                <c:pt idx="7">
                  <c:v>4</c:v>
                </c:pt>
                <c:pt idx="8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53-4AEE-90B3-FEE1AC53A5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414967608"/>
        <c:axId val="414965968"/>
      </c:barChart>
      <c:catAx>
        <c:axId val="414967608"/>
        <c:scaling>
          <c:orientation val="maxMin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4965968"/>
        <c:crosses val="autoZero"/>
        <c:auto val="1"/>
        <c:lblAlgn val="ctr"/>
        <c:lblOffset val="0"/>
        <c:noMultiLvlLbl val="1"/>
      </c:catAx>
      <c:valAx>
        <c:axId val="414965968"/>
        <c:scaling>
          <c:orientation val="minMax"/>
          <c:max val="40"/>
        </c:scaling>
        <c:delete val="0"/>
        <c:axPos val="t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4967608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DataSet.xlsx]Summaries!PivotTable39</c:name>
    <c:fmtId val="85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Summaries!$FV$3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017-4FBA-9B4C-AC12D8000C1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017-4FBA-9B4C-AC12D8000C18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A017-4FBA-9B4C-AC12D8000C18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A017-4FBA-9B4C-AC12D8000C1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Summaries!$FU$4:$FU$10</c:f>
              <c:multiLvlStrCache>
                <c:ptCount val="2"/>
                <c:lvl>
                  <c:pt idx="0">
                    <c:v>Express Air</c:v>
                  </c:pt>
                  <c:pt idx="1">
                    <c:v>Regular Air</c:v>
                  </c:pt>
                </c:lvl>
                <c:lvl>
                  <c:pt idx="0">
                    <c:v>Paper</c:v>
                  </c:pt>
                </c:lvl>
                <c:lvl>
                  <c:pt idx="0">
                    <c:v>Office Supplies</c:v>
                  </c:pt>
                </c:lvl>
                <c:lvl>
                  <c:pt idx="0">
                    <c:v>Returned</c:v>
                  </c:pt>
                </c:lvl>
                <c:lvl>
                  <c:pt idx="0">
                    <c:v>Ontario</c:v>
                  </c:pt>
                </c:lvl>
              </c:multiLvlStrCache>
            </c:multiLvlStrRef>
          </c:cat>
          <c:val>
            <c:numRef>
              <c:f>Summaries!$FV$4:$FV$10</c:f>
              <c:numCache>
                <c:formatCode>General</c:formatCode>
                <c:ptCount val="2"/>
                <c:pt idx="0">
                  <c:v>8</c:v>
                </c:pt>
                <c:pt idx="1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017-4FBA-9B4C-AC12D8000C18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DataSet.xlsx]Summaries!PivotTable15</c:name>
    <c:fmtId val="79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Summaries!$DU$3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Summaries!$DT$4:$DT$8</c:f>
              <c:strCach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strCache>
            </c:strRef>
          </c:cat>
          <c:val>
            <c:numRef>
              <c:f>Summaries!$DU$4:$DU$8</c:f>
              <c:numCache>
                <c:formatCode>"£"#,##0.00</c:formatCode>
                <c:ptCount val="4"/>
                <c:pt idx="0">
                  <c:v>4643678.1855000015</c:v>
                </c:pt>
                <c:pt idx="1">
                  <c:v>3913552.2844999968</c:v>
                </c:pt>
                <c:pt idx="2">
                  <c:v>3818272.6920000012</c:v>
                </c:pt>
                <c:pt idx="3">
                  <c:v>4061865.6420000056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095-4FCF-B91C-E484A3EA12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6373496"/>
        <c:axId val="406375464"/>
      </c:lineChart>
      <c:catAx>
        <c:axId val="406373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375464"/>
        <c:crosses val="autoZero"/>
        <c:auto val="1"/>
        <c:lblAlgn val="ctr"/>
        <c:lblOffset val="100"/>
        <c:noMultiLvlLbl val="0"/>
      </c:catAx>
      <c:valAx>
        <c:axId val="406375464"/>
        <c:scaling>
          <c:orientation val="minMax"/>
          <c:min val="3000000"/>
        </c:scaling>
        <c:delete val="0"/>
        <c:axPos val="l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373496"/>
        <c:crosses val="autoZero"/>
        <c:crossBetween val="between"/>
        <c:majorUnit val="1000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DataSet.xlsx]Summaries!PivotTable12</c:name>
    <c:fmtId val="3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Summaries!$CU$3:$CU$4</c:f>
              <c:strCache>
                <c:ptCount val="1"/>
                <c:pt idx="0">
                  <c:v>2009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Summaries!$CT$5:$CT$53</c:f>
              <c:strCache>
                <c:ptCount val="48"/>
                <c:pt idx="0">
                  <c:v>2009-01</c:v>
                </c:pt>
                <c:pt idx="1">
                  <c:v>2009-02</c:v>
                </c:pt>
                <c:pt idx="2">
                  <c:v>2009-03</c:v>
                </c:pt>
                <c:pt idx="3">
                  <c:v>2009-04</c:v>
                </c:pt>
                <c:pt idx="4">
                  <c:v>2009-05</c:v>
                </c:pt>
                <c:pt idx="5">
                  <c:v>2009-06</c:v>
                </c:pt>
                <c:pt idx="6">
                  <c:v>2009-07</c:v>
                </c:pt>
                <c:pt idx="7">
                  <c:v>2009-08</c:v>
                </c:pt>
                <c:pt idx="8">
                  <c:v>2009-09</c:v>
                </c:pt>
                <c:pt idx="9">
                  <c:v>2009-10</c:v>
                </c:pt>
                <c:pt idx="10">
                  <c:v>2009-11</c:v>
                </c:pt>
                <c:pt idx="11">
                  <c:v>2009-12</c:v>
                </c:pt>
                <c:pt idx="12">
                  <c:v>2010-01</c:v>
                </c:pt>
                <c:pt idx="13">
                  <c:v>2010-02</c:v>
                </c:pt>
                <c:pt idx="14">
                  <c:v>2010-03</c:v>
                </c:pt>
                <c:pt idx="15">
                  <c:v>2010-04</c:v>
                </c:pt>
                <c:pt idx="16">
                  <c:v>2010-05</c:v>
                </c:pt>
                <c:pt idx="17">
                  <c:v>2010-06</c:v>
                </c:pt>
                <c:pt idx="18">
                  <c:v>2010-07</c:v>
                </c:pt>
                <c:pt idx="19">
                  <c:v>2010-08</c:v>
                </c:pt>
                <c:pt idx="20">
                  <c:v>2010-09</c:v>
                </c:pt>
                <c:pt idx="21">
                  <c:v>2010-10</c:v>
                </c:pt>
                <c:pt idx="22">
                  <c:v>2010-11</c:v>
                </c:pt>
                <c:pt idx="23">
                  <c:v>2010-12</c:v>
                </c:pt>
                <c:pt idx="24">
                  <c:v>2011-01</c:v>
                </c:pt>
                <c:pt idx="25">
                  <c:v>2011-02</c:v>
                </c:pt>
                <c:pt idx="26">
                  <c:v>2011-03</c:v>
                </c:pt>
                <c:pt idx="27">
                  <c:v>2011-04</c:v>
                </c:pt>
                <c:pt idx="28">
                  <c:v>2011-05</c:v>
                </c:pt>
                <c:pt idx="29">
                  <c:v>2011-06</c:v>
                </c:pt>
                <c:pt idx="30">
                  <c:v>2011-07</c:v>
                </c:pt>
                <c:pt idx="31">
                  <c:v>2011-08</c:v>
                </c:pt>
                <c:pt idx="32">
                  <c:v>2011-09</c:v>
                </c:pt>
                <c:pt idx="33">
                  <c:v>2011-10</c:v>
                </c:pt>
                <c:pt idx="34">
                  <c:v>2011-11</c:v>
                </c:pt>
                <c:pt idx="35">
                  <c:v>2011-12</c:v>
                </c:pt>
                <c:pt idx="36">
                  <c:v>2012-01</c:v>
                </c:pt>
                <c:pt idx="37">
                  <c:v>2012-02</c:v>
                </c:pt>
                <c:pt idx="38">
                  <c:v>2012-03</c:v>
                </c:pt>
                <c:pt idx="39">
                  <c:v>2012-04</c:v>
                </c:pt>
                <c:pt idx="40">
                  <c:v>2012-05</c:v>
                </c:pt>
                <c:pt idx="41">
                  <c:v>2012-06</c:v>
                </c:pt>
                <c:pt idx="42">
                  <c:v>2012-07</c:v>
                </c:pt>
                <c:pt idx="43">
                  <c:v>2012-08</c:v>
                </c:pt>
                <c:pt idx="44">
                  <c:v>2012-09</c:v>
                </c:pt>
                <c:pt idx="45">
                  <c:v>2012-10</c:v>
                </c:pt>
                <c:pt idx="46">
                  <c:v>2012-11</c:v>
                </c:pt>
                <c:pt idx="47">
                  <c:v>2012-12</c:v>
                </c:pt>
              </c:strCache>
            </c:strRef>
          </c:cat>
          <c:val>
            <c:numRef>
              <c:f>Summaries!$CU$5:$CU$53</c:f>
              <c:numCache>
                <c:formatCode>"£"#,##0.00</c:formatCode>
                <c:ptCount val="48"/>
                <c:pt idx="0">
                  <c:v>516302.95950000023</c:v>
                </c:pt>
                <c:pt idx="1">
                  <c:v>332480.63649999991</c:v>
                </c:pt>
                <c:pt idx="2">
                  <c:v>411628.72899999988</c:v>
                </c:pt>
                <c:pt idx="3">
                  <c:v>393276.48200000002</c:v>
                </c:pt>
                <c:pt idx="4">
                  <c:v>230145.53800000006</c:v>
                </c:pt>
                <c:pt idx="5">
                  <c:v>263456.06799999997</c:v>
                </c:pt>
                <c:pt idx="6">
                  <c:v>380503.97000000032</c:v>
                </c:pt>
                <c:pt idx="7">
                  <c:v>329754.71499999997</c:v>
                </c:pt>
                <c:pt idx="8">
                  <c:v>325292.31449999986</c:v>
                </c:pt>
                <c:pt idx="9">
                  <c:v>361555.26650000009</c:v>
                </c:pt>
                <c:pt idx="10">
                  <c:v>248933.42600000006</c:v>
                </c:pt>
                <c:pt idx="11">
                  <c:v>415809.35049999988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79-4881-89BA-E276AB9BD09F}"/>
            </c:ext>
          </c:extLst>
        </c:ser>
        <c:ser>
          <c:idx val="1"/>
          <c:order val="1"/>
          <c:tx>
            <c:strRef>
              <c:f>Summaries!$CV$3:$CV$4</c:f>
              <c:strCache>
                <c:ptCount val="1"/>
                <c:pt idx="0">
                  <c:v>2010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Summaries!$CT$5:$CT$53</c:f>
              <c:strCache>
                <c:ptCount val="48"/>
                <c:pt idx="0">
                  <c:v>2009-01</c:v>
                </c:pt>
                <c:pt idx="1">
                  <c:v>2009-02</c:v>
                </c:pt>
                <c:pt idx="2">
                  <c:v>2009-03</c:v>
                </c:pt>
                <c:pt idx="3">
                  <c:v>2009-04</c:v>
                </c:pt>
                <c:pt idx="4">
                  <c:v>2009-05</c:v>
                </c:pt>
                <c:pt idx="5">
                  <c:v>2009-06</c:v>
                </c:pt>
                <c:pt idx="6">
                  <c:v>2009-07</c:v>
                </c:pt>
                <c:pt idx="7">
                  <c:v>2009-08</c:v>
                </c:pt>
                <c:pt idx="8">
                  <c:v>2009-09</c:v>
                </c:pt>
                <c:pt idx="9">
                  <c:v>2009-10</c:v>
                </c:pt>
                <c:pt idx="10">
                  <c:v>2009-11</c:v>
                </c:pt>
                <c:pt idx="11">
                  <c:v>2009-12</c:v>
                </c:pt>
                <c:pt idx="12">
                  <c:v>2010-01</c:v>
                </c:pt>
                <c:pt idx="13">
                  <c:v>2010-02</c:v>
                </c:pt>
                <c:pt idx="14">
                  <c:v>2010-03</c:v>
                </c:pt>
                <c:pt idx="15">
                  <c:v>2010-04</c:v>
                </c:pt>
                <c:pt idx="16">
                  <c:v>2010-05</c:v>
                </c:pt>
                <c:pt idx="17">
                  <c:v>2010-06</c:v>
                </c:pt>
                <c:pt idx="18">
                  <c:v>2010-07</c:v>
                </c:pt>
                <c:pt idx="19">
                  <c:v>2010-08</c:v>
                </c:pt>
                <c:pt idx="20">
                  <c:v>2010-09</c:v>
                </c:pt>
                <c:pt idx="21">
                  <c:v>2010-10</c:v>
                </c:pt>
                <c:pt idx="22">
                  <c:v>2010-11</c:v>
                </c:pt>
                <c:pt idx="23">
                  <c:v>2010-12</c:v>
                </c:pt>
                <c:pt idx="24">
                  <c:v>2011-01</c:v>
                </c:pt>
                <c:pt idx="25">
                  <c:v>2011-02</c:v>
                </c:pt>
                <c:pt idx="26">
                  <c:v>2011-03</c:v>
                </c:pt>
                <c:pt idx="27">
                  <c:v>2011-04</c:v>
                </c:pt>
                <c:pt idx="28">
                  <c:v>2011-05</c:v>
                </c:pt>
                <c:pt idx="29">
                  <c:v>2011-06</c:v>
                </c:pt>
                <c:pt idx="30">
                  <c:v>2011-07</c:v>
                </c:pt>
                <c:pt idx="31">
                  <c:v>2011-08</c:v>
                </c:pt>
                <c:pt idx="32">
                  <c:v>2011-09</c:v>
                </c:pt>
                <c:pt idx="33">
                  <c:v>2011-10</c:v>
                </c:pt>
                <c:pt idx="34">
                  <c:v>2011-11</c:v>
                </c:pt>
                <c:pt idx="35">
                  <c:v>2011-12</c:v>
                </c:pt>
                <c:pt idx="36">
                  <c:v>2012-01</c:v>
                </c:pt>
                <c:pt idx="37">
                  <c:v>2012-02</c:v>
                </c:pt>
                <c:pt idx="38">
                  <c:v>2012-03</c:v>
                </c:pt>
                <c:pt idx="39">
                  <c:v>2012-04</c:v>
                </c:pt>
                <c:pt idx="40">
                  <c:v>2012-05</c:v>
                </c:pt>
                <c:pt idx="41">
                  <c:v>2012-06</c:v>
                </c:pt>
                <c:pt idx="42">
                  <c:v>2012-07</c:v>
                </c:pt>
                <c:pt idx="43">
                  <c:v>2012-08</c:v>
                </c:pt>
                <c:pt idx="44">
                  <c:v>2012-09</c:v>
                </c:pt>
                <c:pt idx="45">
                  <c:v>2012-10</c:v>
                </c:pt>
                <c:pt idx="46">
                  <c:v>2012-11</c:v>
                </c:pt>
                <c:pt idx="47">
                  <c:v>2012-12</c:v>
                </c:pt>
              </c:strCache>
            </c:strRef>
          </c:cat>
          <c:val>
            <c:numRef>
              <c:f>Summaries!$CV$5:$CV$53</c:f>
              <c:numCache>
                <c:formatCode>General</c:formatCode>
                <c:ptCount val="48"/>
                <c:pt idx="12" formatCode="&quot;£&quot;#,##0.00">
                  <c:v>336526.68049999978</c:v>
                </c:pt>
                <c:pt idx="13" formatCode="&quot;£&quot;#,##0.00">
                  <c:v>271580.50800000003</c:v>
                </c:pt>
                <c:pt idx="14" formatCode="&quot;£&quot;#,##0.00">
                  <c:v>217808.00649999999</c:v>
                </c:pt>
                <c:pt idx="15" formatCode="&quot;£&quot;#,##0.00">
                  <c:v>266968.58900000004</c:v>
                </c:pt>
                <c:pt idx="16" formatCode="&quot;£&quot;#,##0.00">
                  <c:v>283534.28499999986</c:v>
                </c:pt>
                <c:pt idx="17" formatCode="&quot;£&quot;#,##0.00">
                  <c:v>293080.6650000001</c:v>
                </c:pt>
                <c:pt idx="18" formatCode="&quot;£&quot;#,##0.00">
                  <c:v>229885.49849999999</c:v>
                </c:pt>
                <c:pt idx="19" formatCode="&quot;£&quot;#,##0.00">
                  <c:v>207937.00899999993</c:v>
                </c:pt>
                <c:pt idx="20" formatCode="&quot;£&quot;#,##0.00">
                  <c:v>418343.27849999996</c:v>
                </c:pt>
                <c:pt idx="21" formatCode="&quot;£&quot;#,##0.00">
                  <c:v>365251.98500000004</c:v>
                </c:pt>
                <c:pt idx="22" formatCode="&quot;£&quot;#,##0.00">
                  <c:v>290670.34550000017</c:v>
                </c:pt>
                <c:pt idx="23" formatCode="&quot;£&quot;#,##0.00">
                  <c:v>368093.9540000002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79-4881-89BA-E276AB9BD09F}"/>
            </c:ext>
          </c:extLst>
        </c:ser>
        <c:ser>
          <c:idx val="2"/>
          <c:order val="2"/>
          <c:tx>
            <c:strRef>
              <c:f>Summaries!$CW$3:$CW$4</c:f>
              <c:strCache>
                <c:ptCount val="1"/>
                <c:pt idx="0">
                  <c:v>2011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Summaries!$CT$5:$CT$53</c:f>
              <c:strCache>
                <c:ptCount val="48"/>
                <c:pt idx="0">
                  <c:v>2009-01</c:v>
                </c:pt>
                <c:pt idx="1">
                  <c:v>2009-02</c:v>
                </c:pt>
                <c:pt idx="2">
                  <c:v>2009-03</c:v>
                </c:pt>
                <c:pt idx="3">
                  <c:v>2009-04</c:v>
                </c:pt>
                <c:pt idx="4">
                  <c:v>2009-05</c:v>
                </c:pt>
                <c:pt idx="5">
                  <c:v>2009-06</c:v>
                </c:pt>
                <c:pt idx="6">
                  <c:v>2009-07</c:v>
                </c:pt>
                <c:pt idx="7">
                  <c:v>2009-08</c:v>
                </c:pt>
                <c:pt idx="8">
                  <c:v>2009-09</c:v>
                </c:pt>
                <c:pt idx="9">
                  <c:v>2009-10</c:v>
                </c:pt>
                <c:pt idx="10">
                  <c:v>2009-11</c:v>
                </c:pt>
                <c:pt idx="11">
                  <c:v>2009-12</c:v>
                </c:pt>
                <c:pt idx="12">
                  <c:v>2010-01</c:v>
                </c:pt>
                <c:pt idx="13">
                  <c:v>2010-02</c:v>
                </c:pt>
                <c:pt idx="14">
                  <c:v>2010-03</c:v>
                </c:pt>
                <c:pt idx="15">
                  <c:v>2010-04</c:v>
                </c:pt>
                <c:pt idx="16">
                  <c:v>2010-05</c:v>
                </c:pt>
                <c:pt idx="17">
                  <c:v>2010-06</c:v>
                </c:pt>
                <c:pt idx="18">
                  <c:v>2010-07</c:v>
                </c:pt>
                <c:pt idx="19">
                  <c:v>2010-08</c:v>
                </c:pt>
                <c:pt idx="20">
                  <c:v>2010-09</c:v>
                </c:pt>
                <c:pt idx="21">
                  <c:v>2010-10</c:v>
                </c:pt>
                <c:pt idx="22">
                  <c:v>2010-11</c:v>
                </c:pt>
                <c:pt idx="23">
                  <c:v>2010-12</c:v>
                </c:pt>
                <c:pt idx="24">
                  <c:v>2011-01</c:v>
                </c:pt>
                <c:pt idx="25">
                  <c:v>2011-02</c:v>
                </c:pt>
                <c:pt idx="26">
                  <c:v>2011-03</c:v>
                </c:pt>
                <c:pt idx="27">
                  <c:v>2011-04</c:v>
                </c:pt>
                <c:pt idx="28">
                  <c:v>2011-05</c:v>
                </c:pt>
                <c:pt idx="29">
                  <c:v>2011-06</c:v>
                </c:pt>
                <c:pt idx="30">
                  <c:v>2011-07</c:v>
                </c:pt>
                <c:pt idx="31">
                  <c:v>2011-08</c:v>
                </c:pt>
                <c:pt idx="32">
                  <c:v>2011-09</c:v>
                </c:pt>
                <c:pt idx="33">
                  <c:v>2011-10</c:v>
                </c:pt>
                <c:pt idx="34">
                  <c:v>2011-11</c:v>
                </c:pt>
                <c:pt idx="35">
                  <c:v>2011-12</c:v>
                </c:pt>
                <c:pt idx="36">
                  <c:v>2012-01</c:v>
                </c:pt>
                <c:pt idx="37">
                  <c:v>2012-02</c:v>
                </c:pt>
                <c:pt idx="38">
                  <c:v>2012-03</c:v>
                </c:pt>
                <c:pt idx="39">
                  <c:v>2012-04</c:v>
                </c:pt>
                <c:pt idx="40">
                  <c:v>2012-05</c:v>
                </c:pt>
                <c:pt idx="41">
                  <c:v>2012-06</c:v>
                </c:pt>
                <c:pt idx="42">
                  <c:v>2012-07</c:v>
                </c:pt>
                <c:pt idx="43">
                  <c:v>2012-08</c:v>
                </c:pt>
                <c:pt idx="44">
                  <c:v>2012-09</c:v>
                </c:pt>
                <c:pt idx="45">
                  <c:v>2012-10</c:v>
                </c:pt>
                <c:pt idx="46">
                  <c:v>2012-11</c:v>
                </c:pt>
                <c:pt idx="47">
                  <c:v>2012-12</c:v>
                </c:pt>
              </c:strCache>
            </c:strRef>
          </c:cat>
          <c:val>
            <c:numRef>
              <c:f>Summaries!$CW$5:$CW$53</c:f>
              <c:numCache>
                <c:formatCode>General</c:formatCode>
                <c:ptCount val="48"/>
                <c:pt idx="24" formatCode="&quot;£&quot;#,##0.00">
                  <c:v>251467.22799999994</c:v>
                </c:pt>
                <c:pt idx="25" formatCode="&quot;£&quot;#,##0.00">
                  <c:v>299890.14100000006</c:v>
                </c:pt>
                <c:pt idx="26" formatCode="&quot;£&quot;#,##0.00">
                  <c:v>296035.87099999993</c:v>
                </c:pt>
                <c:pt idx="27" formatCode="&quot;£&quot;#,##0.00">
                  <c:v>288213.39700000023</c:v>
                </c:pt>
                <c:pt idx="28" formatCode="&quot;£&quot;#,##0.00">
                  <c:v>262628.49600000016</c:v>
                </c:pt>
                <c:pt idx="29" formatCode="&quot;£&quot;#,##0.00">
                  <c:v>197740.84550000002</c:v>
                </c:pt>
                <c:pt idx="30" formatCode="&quot;£&quot;#,##0.00">
                  <c:v>287905.18650000013</c:v>
                </c:pt>
                <c:pt idx="31" formatCode="&quot;£&quot;#,##0.00">
                  <c:v>274578.47950000002</c:v>
                </c:pt>
                <c:pt idx="32" formatCode="&quot;£&quot;#,##0.00">
                  <c:v>276049.79600000009</c:v>
                </c:pt>
                <c:pt idx="33" formatCode="&quot;£&quot;#,##0.00">
                  <c:v>305660.45100000006</c:v>
                </c:pt>
                <c:pt idx="34" formatCode="&quot;£&quot;#,##0.00">
                  <c:v>367769.49599999987</c:v>
                </c:pt>
                <c:pt idx="35" formatCode="&quot;£&quot;#,##0.00">
                  <c:v>328877.31450000004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79-4881-89BA-E276AB9BD09F}"/>
            </c:ext>
          </c:extLst>
        </c:ser>
        <c:ser>
          <c:idx val="3"/>
          <c:order val="3"/>
          <c:tx>
            <c:strRef>
              <c:f>Summaries!$CX$3:$CX$4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Summaries!$CT$5:$CT$53</c:f>
              <c:strCache>
                <c:ptCount val="48"/>
                <c:pt idx="0">
                  <c:v>2009-01</c:v>
                </c:pt>
                <c:pt idx="1">
                  <c:v>2009-02</c:v>
                </c:pt>
                <c:pt idx="2">
                  <c:v>2009-03</c:v>
                </c:pt>
                <c:pt idx="3">
                  <c:v>2009-04</c:v>
                </c:pt>
                <c:pt idx="4">
                  <c:v>2009-05</c:v>
                </c:pt>
                <c:pt idx="5">
                  <c:v>2009-06</c:v>
                </c:pt>
                <c:pt idx="6">
                  <c:v>2009-07</c:v>
                </c:pt>
                <c:pt idx="7">
                  <c:v>2009-08</c:v>
                </c:pt>
                <c:pt idx="8">
                  <c:v>2009-09</c:v>
                </c:pt>
                <c:pt idx="9">
                  <c:v>2009-10</c:v>
                </c:pt>
                <c:pt idx="10">
                  <c:v>2009-11</c:v>
                </c:pt>
                <c:pt idx="11">
                  <c:v>2009-12</c:v>
                </c:pt>
                <c:pt idx="12">
                  <c:v>2010-01</c:v>
                </c:pt>
                <c:pt idx="13">
                  <c:v>2010-02</c:v>
                </c:pt>
                <c:pt idx="14">
                  <c:v>2010-03</c:v>
                </c:pt>
                <c:pt idx="15">
                  <c:v>2010-04</c:v>
                </c:pt>
                <c:pt idx="16">
                  <c:v>2010-05</c:v>
                </c:pt>
                <c:pt idx="17">
                  <c:v>2010-06</c:v>
                </c:pt>
                <c:pt idx="18">
                  <c:v>2010-07</c:v>
                </c:pt>
                <c:pt idx="19">
                  <c:v>2010-08</c:v>
                </c:pt>
                <c:pt idx="20">
                  <c:v>2010-09</c:v>
                </c:pt>
                <c:pt idx="21">
                  <c:v>2010-10</c:v>
                </c:pt>
                <c:pt idx="22">
                  <c:v>2010-11</c:v>
                </c:pt>
                <c:pt idx="23">
                  <c:v>2010-12</c:v>
                </c:pt>
                <c:pt idx="24">
                  <c:v>2011-01</c:v>
                </c:pt>
                <c:pt idx="25">
                  <c:v>2011-02</c:v>
                </c:pt>
                <c:pt idx="26">
                  <c:v>2011-03</c:v>
                </c:pt>
                <c:pt idx="27">
                  <c:v>2011-04</c:v>
                </c:pt>
                <c:pt idx="28">
                  <c:v>2011-05</c:v>
                </c:pt>
                <c:pt idx="29">
                  <c:v>2011-06</c:v>
                </c:pt>
                <c:pt idx="30">
                  <c:v>2011-07</c:v>
                </c:pt>
                <c:pt idx="31">
                  <c:v>2011-08</c:v>
                </c:pt>
                <c:pt idx="32">
                  <c:v>2011-09</c:v>
                </c:pt>
                <c:pt idx="33">
                  <c:v>2011-10</c:v>
                </c:pt>
                <c:pt idx="34">
                  <c:v>2011-11</c:v>
                </c:pt>
                <c:pt idx="35">
                  <c:v>2011-12</c:v>
                </c:pt>
                <c:pt idx="36">
                  <c:v>2012-01</c:v>
                </c:pt>
                <c:pt idx="37">
                  <c:v>2012-02</c:v>
                </c:pt>
                <c:pt idx="38">
                  <c:v>2012-03</c:v>
                </c:pt>
                <c:pt idx="39">
                  <c:v>2012-04</c:v>
                </c:pt>
                <c:pt idx="40">
                  <c:v>2012-05</c:v>
                </c:pt>
                <c:pt idx="41">
                  <c:v>2012-06</c:v>
                </c:pt>
                <c:pt idx="42">
                  <c:v>2012-07</c:v>
                </c:pt>
                <c:pt idx="43">
                  <c:v>2012-08</c:v>
                </c:pt>
                <c:pt idx="44">
                  <c:v>2012-09</c:v>
                </c:pt>
                <c:pt idx="45">
                  <c:v>2012-10</c:v>
                </c:pt>
                <c:pt idx="46">
                  <c:v>2012-11</c:v>
                </c:pt>
                <c:pt idx="47">
                  <c:v>2012-12</c:v>
                </c:pt>
              </c:strCache>
            </c:strRef>
          </c:cat>
          <c:val>
            <c:numRef>
              <c:f>Summaries!$CX$5:$CX$53</c:f>
              <c:numCache>
                <c:formatCode>General</c:formatCode>
                <c:ptCount val="48"/>
                <c:pt idx="36" formatCode="&quot;£&quot;#,##0.00">
                  <c:v>340626.50699999998</c:v>
                </c:pt>
                <c:pt idx="37" formatCode="&quot;£&quot;#,##0.00">
                  <c:v>276132.49900000019</c:v>
                </c:pt>
                <c:pt idx="38" formatCode="&quot;£&quot;#,##0.00">
                  <c:v>348208.32500000007</c:v>
                </c:pt>
                <c:pt idx="39" formatCode="&quot;£&quot;#,##0.00">
                  <c:v>268024.97000000009</c:v>
                </c:pt>
                <c:pt idx="40" formatCode="&quot;£&quot;#,##0.00">
                  <c:v>384588.06149999995</c:v>
                </c:pt>
                <c:pt idx="41" formatCode="&quot;£&quot;#,##0.00">
                  <c:v>276580.93549999996</c:v>
                </c:pt>
                <c:pt idx="42" formatCode="&quot;£&quot;#,##0.00">
                  <c:v>242809.69950000008</c:v>
                </c:pt>
                <c:pt idx="43" formatCode="&quot;£&quot;#,##0.00">
                  <c:v>302745.12349999993</c:v>
                </c:pt>
                <c:pt idx="44" formatCode="&quot;£&quot;#,##0.00">
                  <c:v>318271.56649999996</c:v>
                </c:pt>
                <c:pt idx="45" formatCode="&quot;£&quot;#,##0.00">
                  <c:v>351246.73249999998</c:v>
                </c:pt>
                <c:pt idx="46" formatCode="&quot;£&quot;#,##0.00">
                  <c:v>256020.10399999979</c:v>
                </c:pt>
                <c:pt idx="47" formatCode="&quot;£&quot;#,##0.00">
                  <c:v>354709.33799999999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379-4881-89BA-E276AB9BD0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398337032"/>
        <c:axId val="398337360"/>
      </c:barChart>
      <c:catAx>
        <c:axId val="398337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210000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8337360"/>
        <c:crosses val="autoZero"/>
        <c:auto val="1"/>
        <c:lblAlgn val="ctr"/>
        <c:lblOffset val="0"/>
        <c:tickLblSkip val="12"/>
        <c:tickMarkSkip val="1"/>
        <c:noMultiLvlLbl val="0"/>
      </c:catAx>
      <c:valAx>
        <c:axId val="398337360"/>
        <c:scaling>
          <c:orientation val="minMax"/>
          <c:min val="0"/>
        </c:scaling>
        <c:delete val="0"/>
        <c:axPos val="l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8337032"/>
        <c:crossesAt val="1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4184737913195633"/>
          <c:y val="1.7511854974263087E-2"/>
          <c:w val="0.26450159762638364"/>
          <c:h val="0.171835421656511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DataSet.xlsx]Summaries!PivotTable13</c:name>
    <c:fmtId val="3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Summaries!$DB$3:$DB$4</c:f>
              <c:strCache>
                <c:ptCount val="1"/>
                <c:pt idx="0">
                  <c:v>2009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Summaries!$DA$5:$DA$53</c:f>
              <c:strCache>
                <c:ptCount val="48"/>
                <c:pt idx="0">
                  <c:v>2009-01</c:v>
                </c:pt>
                <c:pt idx="1">
                  <c:v>2009-02</c:v>
                </c:pt>
                <c:pt idx="2">
                  <c:v>2009-03</c:v>
                </c:pt>
                <c:pt idx="3">
                  <c:v>2009-04</c:v>
                </c:pt>
                <c:pt idx="4">
                  <c:v>2009-05</c:v>
                </c:pt>
                <c:pt idx="5">
                  <c:v>2009-06</c:v>
                </c:pt>
                <c:pt idx="6">
                  <c:v>2009-07</c:v>
                </c:pt>
                <c:pt idx="7">
                  <c:v>2009-08</c:v>
                </c:pt>
                <c:pt idx="8">
                  <c:v>2009-09</c:v>
                </c:pt>
                <c:pt idx="9">
                  <c:v>2009-10</c:v>
                </c:pt>
                <c:pt idx="10">
                  <c:v>2009-11</c:v>
                </c:pt>
                <c:pt idx="11">
                  <c:v>2009-12</c:v>
                </c:pt>
                <c:pt idx="12">
                  <c:v>2010-01</c:v>
                </c:pt>
                <c:pt idx="13">
                  <c:v>2010-02</c:v>
                </c:pt>
                <c:pt idx="14">
                  <c:v>2010-03</c:v>
                </c:pt>
                <c:pt idx="15">
                  <c:v>2010-04</c:v>
                </c:pt>
                <c:pt idx="16">
                  <c:v>2010-05</c:v>
                </c:pt>
                <c:pt idx="17">
                  <c:v>2010-06</c:v>
                </c:pt>
                <c:pt idx="18">
                  <c:v>2010-07</c:v>
                </c:pt>
                <c:pt idx="19">
                  <c:v>2010-08</c:v>
                </c:pt>
                <c:pt idx="20">
                  <c:v>2010-09</c:v>
                </c:pt>
                <c:pt idx="21">
                  <c:v>2010-10</c:v>
                </c:pt>
                <c:pt idx="22">
                  <c:v>2010-11</c:v>
                </c:pt>
                <c:pt idx="23">
                  <c:v>2010-12</c:v>
                </c:pt>
                <c:pt idx="24">
                  <c:v>2011-01</c:v>
                </c:pt>
                <c:pt idx="25">
                  <c:v>2011-02</c:v>
                </c:pt>
                <c:pt idx="26">
                  <c:v>2011-03</c:v>
                </c:pt>
                <c:pt idx="27">
                  <c:v>2011-04</c:v>
                </c:pt>
                <c:pt idx="28">
                  <c:v>2011-05</c:v>
                </c:pt>
                <c:pt idx="29">
                  <c:v>2011-06</c:v>
                </c:pt>
                <c:pt idx="30">
                  <c:v>2011-07</c:v>
                </c:pt>
                <c:pt idx="31">
                  <c:v>2011-08</c:v>
                </c:pt>
                <c:pt idx="32">
                  <c:v>2011-09</c:v>
                </c:pt>
                <c:pt idx="33">
                  <c:v>2011-10</c:v>
                </c:pt>
                <c:pt idx="34">
                  <c:v>2011-11</c:v>
                </c:pt>
                <c:pt idx="35">
                  <c:v>2011-12</c:v>
                </c:pt>
                <c:pt idx="36">
                  <c:v>2012-01</c:v>
                </c:pt>
                <c:pt idx="37">
                  <c:v>2012-02</c:v>
                </c:pt>
                <c:pt idx="38">
                  <c:v>2012-03</c:v>
                </c:pt>
                <c:pt idx="39">
                  <c:v>2012-04</c:v>
                </c:pt>
                <c:pt idx="40">
                  <c:v>2012-05</c:v>
                </c:pt>
                <c:pt idx="41">
                  <c:v>2012-06</c:v>
                </c:pt>
                <c:pt idx="42">
                  <c:v>2012-07</c:v>
                </c:pt>
                <c:pt idx="43">
                  <c:v>2012-08</c:v>
                </c:pt>
                <c:pt idx="44">
                  <c:v>2012-09</c:v>
                </c:pt>
                <c:pt idx="45">
                  <c:v>2012-10</c:v>
                </c:pt>
                <c:pt idx="46">
                  <c:v>2012-11</c:v>
                </c:pt>
                <c:pt idx="47">
                  <c:v>2012-12</c:v>
                </c:pt>
              </c:strCache>
            </c:strRef>
          </c:cat>
          <c:val>
            <c:numRef>
              <c:f>Summaries!$DB$5:$DB$53</c:f>
              <c:numCache>
                <c:formatCode>"£"#,##0.00</c:formatCode>
                <c:ptCount val="48"/>
                <c:pt idx="0">
                  <c:v>62326.400000000023</c:v>
                </c:pt>
                <c:pt idx="1">
                  <c:v>30422.680000000008</c:v>
                </c:pt>
                <c:pt idx="2">
                  <c:v>22802.960000000006</c:v>
                </c:pt>
                <c:pt idx="3">
                  <c:v>39132.730000000003</c:v>
                </c:pt>
                <c:pt idx="4">
                  <c:v>18035.349999999991</c:v>
                </c:pt>
                <c:pt idx="5">
                  <c:v>34640.549999999974</c:v>
                </c:pt>
                <c:pt idx="6">
                  <c:v>41749.43</c:v>
                </c:pt>
                <c:pt idx="7">
                  <c:v>14682.840000000007</c:v>
                </c:pt>
                <c:pt idx="8">
                  <c:v>46652.05</c:v>
                </c:pt>
                <c:pt idx="9">
                  <c:v>55228.010000000024</c:v>
                </c:pt>
                <c:pt idx="10">
                  <c:v>16222.219999999994</c:v>
                </c:pt>
                <c:pt idx="11">
                  <c:v>52643.509999999995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1D-43B3-A4F2-86A3DA514EBD}"/>
            </c:ext>
          </c:extLst>
        </c:ser>
        <c:ser>
          <c:idx val="1"/>
          <c:order val="1"/>
          <c:tx>
            <c:strRef>
              <c:f>Summaries!$DC$3:$DC$4</c:f>
              <c:strCache>
                <c:ptCount val="1"/>
                <c:pt idx="0">
                  <c:v>2010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Summaries!$DA$5:$DA$53</c:f>
              <c:strCache>
                <c:ptCount val="48"/>
                <c:pt idx="0">
                  <c:v>2009-01</c:v>
                </c:pt>
                <c:pt idx="1">
                  <c:v>2009-02</c:v>
                </c:pt>
                <c:pt idx="2">
                  <c:v>2009-03</c:v>
                </c:pt>
                <c:pt idx="3">
                  <c:v>2009-04</c:v>
                </c:pt>
                <c:pt idx="4">
                  <c:v>2009-05</c:v>
                </c:pt>
                <c:pt idx="5">
                  <c:v>2009-06</c:v>
                </c:pt>
                <c:pt idx="6">
                  <c:v>2009-07</c:v>
                </c:pt>
                <c:pt idx="7">
                  <c:v>2009-08</c:v>
                </c:pt>
                <c:pt idx="8">
                  <c:v>2009-09</c:v>
                </c:pt>
                <c:pt idx="9">
                  <c:v>2009-10</c:v>
                </c:pt>
                <c:pt idx="10">
                  <c:v>2009-11</c:v>
                </c:pt>
                <c:pt idx="11">
                  <c:v>2009-12</c:v>
                </c:pt>
                <c:pt idx="12">
                  <c:v>2010-01</c:v>
                </c:pt>
                <c:pt idx="13">
                  <c:v>2010-02</c:v>
                </c:pt>
                <c:pt idx="14">
                  <c:v>2010-03</c:v>
                </c:pt>
                <c:pt idx="15">
                  <c:v>2010-04</c:v>
                </c:pt>
                <c:pt idx="16">
                  <c:v>2010-05</c:v>
                </c:pt>
                <c:pt idx="17">
                  <c:v>2010-06</c:v>
                </c:pt>
                <c:pt idx="18">
                  <c:v>2010-07</c:v>
                </c:pt>
                <c:pt idx="19">
                  <c:v>2010-08</c:v>
                </c:pt>
                <c:pt idx="20">
                  <c:v>2010-09</c:v>
                </c:pt>
                <c:pt idx="21">
                  <c:v>2010-10</c:v>
                </c:pt>
                <c:pt idx="22">
                  <c:v>2010-11</c:v>
                </c:pt>
                <c:pt idx="23">
                  <c:v>2010-12</c:v>
                </c:pt>
                <c:pt idx="24">
                  <c:v>2011-01</c:v>
                </c:pt>
                <c:pt idx="25">
                  <c:v>2011-02</c:v>
                </c:pt>
                <c:pt idx="26">
                  <c:v>2011-03</c:v>
                </c:pt>
                <c:pt idx="27">
                  <c:v>2011-04</c:v>
                </c:pt>
                <c:pt idx="28">
                  <c:v>2011-05</c:v>
                </c:pt>
                <c:pt idx="29">
                  <c:v>2011-06</c:v>
                </c:pt>
                <c:pt idx="30">
                  <c:v>2011-07</c:v>
                </c:pt>
                <c:pt idx="31">
                  <c:v>2011-08</c:v>
                </c:pt>
                <c:pt idx="32">
                  <c:v>2011-09</c:v>
                </c:pt>
                <c:pt idx="33">
                  <c:v>2011-10</c:v>
                </c:pt>
                <c:pt idx="34">
                  <c:v>2011-11</c:v>
                </c:pt>
                <c:pt idx="35">
                  <c:v>2011-12</c:v>
                </c:pt>
                <c:pt idx="36">
                  <c:v>2012-01</c:v>
                </c:pt>
                <c:pt idx="37">
                  <c:v>2012-02</c:v>
                </c:pt>
                <c:pt idx="38">
                  <c:v>2012-03</c:v>
                </c:pt>
                <c:pt idx="39">
                  <c:v>2012-04</c:v>
                </c:pt>
                <c:pt idx="40">
                  <c:v>2012-05</c:v>
                </c:pt>
                <c:pt idx="41">
                  <c:v>2012-06</c:v>
                </c:pt>
                <c:pt idx="42">
                  <c:v>2012-07</c:v>
                </c:pt>
                <c:pt idx="43">
                  <c:v>2012-08</c:v>
                </c:pt>
                <c:pt idx="44">
                  <c:v>2012-09</c:v>
                </c:pt>
                <c:pt idx="45">
                  <c:v>2012-10</c:v>
                </c:pt>
                <c:pt idx="46">
                  <c:v>2012-11</c:v>
                </c:pt>
                <c:pt idx="47">
                  <c:v>2012-12</c:v>
                </c:pt>
              </c:strCache>
            </c:strRef>
          </c:cat>
          <c:val>
            <c:numRef>
              <c:f>Summaries!$DC$5:$DC$53</c:f>
              <c:numCache>
                <c:formatCode>General</c:formatCode>
                <c:ptCount val="48"/>
                <c:pt idx="12" formatCode="&quot;£&quot;#,##0.00">
                  <c:v>48177.270000000048</c:v>
                </c:pt>
                <c:pt idx="13" formatCode="&quot;£&quot;#,##0.00">
                  <c:v>25999.129999999994</c:v>
                </c:pt>
                <c:pt idx="14" formatCode="&quot;£&quot;#,##0.00">
                  <c:v>1116.6800000000007</c:v>
                </c:pt>
                <c:pt idx="15" formatCode="&quot;£&quot;#,##0.00">
                  <c:v>17306.510000000006</c:v>
                </c:pt>
                <c:pt idx="16" formatCode="&quot;£&quot;#,##0.00">
                  <c:v>42636.660000000018</c:v>
                </c:pt>
                <c:pt idx="17" formatCode="&quot;£&quot;#,##0.00">
                  <c:v>36130.259999999995</c:v>
                </c:pt>
                <c:pt idx="18" formatCode="&quot;£&quot;#,##0.00">
                  <c:v>15918.449999999999</c:v>
                </c:pt>
                <c:pt idx="19" formatCode="&quot;£&quot;#,##0.00">
                  <c:v>21862.78</c:v>
                </c:pt>
                <c:pt idx="20" formatCode="&quot;£&quot;#,##0.00">
                  <c:v>50022.730000000018</c:v>
                </c:pt>
                <c:pt idx="21" formatCode="&quot;£&quot;#,##0.00">
                  <c:v>48596.750000000007</c:v>
                </c:pt>
                <c:pt idx="22" formatCode="&quot;£&quot;#,##0.00">
                  <c:v>23345.070000000007</c:v>
                </c:pt>
                <c:pt idx="23" formatCode="&quot;£&quot;#,##0.00">
                  <c:v>32759.190000000021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1D-43B3-A4F2-86A3DA514EBD}"/>
            </c:ext>
          </c:extLst>
        </c:ser>
        <c:ser>
          <c:idx val="2"/>
          <c:order val="2"/>
          <c:tx>
            <c:strRef>
              <c:f>Summaries!$DD$3:$DD$4</c:f>
              <c:strCache>
                <c:ptCount val="1"/>
                <c:pt idx="0">
                  <c:v>2011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Summaries!$DA$5:$DA$53</c:f>
              <c:strCache>
                <c:ptCount val="48"/>
                <c:pt idx="0">
                  <c:v>2009-01</c:v>
                </c:pt>
                <c:pt idx="1">
                  <c:v>2009-02</c:v>
                </c:pt>
                <c:pt idx="2">
                  <c:v>2009-03</c:v>
                </c:pt>
                <c:pt idx="3">
                  <c:v>2009-04</c:v>
                </c:pt>
                <c:pt idx="4">
                  <c:v>2009-05</c:v>
                </c:pt>
                <c:pt idx="5">
                  <c:v>2009-06</c:v>
                </c:pt>
                <c:pt idx="6">
                  <c:v>2009-07</c:v>
                </c:pt>
                <c:pt idx="7">
                  <c:v>2009-08</c:v>
                </c:pt>
                <c:pt idx="8">
                  <c:v>2009-09</c:v>
                </c:pt>
                <c:pt idx="9">
                  <c:v>2009-10</c:v>
                </c:pt>
                <c:pt idx="10">
                  <c:v>2009-11</c:v>
                </c:pt>
                <c:pt idx="11">
                  <c:v>2009-12</c:v>
                </c:pt>
                <c:pt idx="12">
                  <c:v>2010-01</c:v>
                </c:pt>
                <c:pt idx="13">
                  <c:v>2010-02</c:v>
                </c:pt>
                <c:pt idx="14">
                  <c:v>2010-03</c:v>
                </c:pt>
                <c:pt idx="15">
                  <c:v>2010-04</c:v>
                </c:pt>
                <c:pt idx="16">
                  <c:v>2010-05</c:v>
                </c:pt>
                <c:pt idx="17">
                  <c:v>2010-06</c:v>
                </c:pt>
                <c:pt idx="18">
                  <c:v>2010-07</c:v>
                </c:pt>
                <c:pt idx="19">
                  <c:v>2010-08</c:v>
                </c:pt>
                <c:pt idx="20">
                  <c:v>2010-09</c:v>
                </c:pt>
                <c:pt idx="21">
                  <c:v>2010-10</c:v>
                </c:pt>
                <c:pt idx="22">
                  <c:v>2010-11</c:v>
                </c:pt>
                <c:pt idx="23">
                  <c:v>2010-12</c:v>
                </c:pt>
                <c:pt idx="24">
                  <c:v>2011-01</c:v>
                </c:pt>
                <c:pt idx="25">
                  <c:v>2011-02</c:v>
                </c:pt>
                <c:pt idx="26">
                  <c:v>2011-03</c:v>
                </c:pt>
                <c:pt idx="27">
                  <c:v>2011-04</c:v>
                </c:pt>
                <c:pt idx="28">
                  <c:v>2011-05</c:v>
                </c:pt>
                <c:pt idx="29">
                  <c:v>2011-06</c:v>
                </c:pt>
                <c:pt idx="30">
                  <c:v>2011-07</c:v>
                </c:pt>
                <c:pt idx="31">
                  <c:v>2011-08</c:v>
                </c:pt>
                <c:pt idx="32">
                  <c:v>2011-09</c:v>
                </c:pt>
                <c:pt idx="33">
                  <c:v>2011-10</c:v>
                </c:pt>
                <c:pt idx="34">
                  <c:v>2011-11</c:v>
                </c:pt>
                <c:pt idx="35">
                  <c:v>2011-12</c:v>
                </c:pt>
                <c:pt idx="36">
                  <c:v>2012-01</c:v>
                </c:pt>
                <c:pt idx="37">
                  <c:v>2012-02</c:v>
                </c:pt>
                <c:pt idx="38">
                  <c:v>2012-03</c:v>
                </c:pt>
                <c:pt idx="39">
                  <c:v>2012-04</c:v>
                </c:pt>
                <c:pt idx="40">
                  <c:v>2012-05</c:v>
                </c:pt>
                <c:pt idx="41">
                  <c:v>2012-06</c:v>
                </c:pt>
                <c:pt idx="42">
                  <c:v>2012-07</c:v>
                </c:pt>
                <c:pt idx="43">
                  <c:v>2012-08</c:v>
                </c:pt>
                <c:pt idx="44">
                  <c:v>2012-09</c:v>
                </c:pt>
                <c:pt idx="45">
                  <c:v>2012-10</c:v>
                </c:pt>
                <c:pt idx="46">
                  <c:v>2012-11</c:v>
                </c:pt>
                <c:pt idx="47">
                  <c:v>2012-12</c:v>
                </c:pt>
              </c:strCache>
            </c:strRef>
          </c:cat>
          <c:val>
            <c:numRef>
              <c:f>Summaries!$DD$5:$DD$53</c:f>
              <c:numCache>
                <c:formatCode>General</c:formatCode>
                <c:ptCount val="48"/>
                <c:pt idx="24" formatCode="&quot;£&quot;#,##0.00">
                  <c:v>17704.559999999998</c:v>
                </c:pt>
                <c:pt idx="25" formatCode="&quot;£&quot;#,##0.00">
                  <c:v>20848.879999999994</c:v>
                </c:pt>
                <c:pt idx="26" formatCode="&quot;£&quot;#,##0.00">
                  <c:v>43243.560000000012</c:v>
                </c:pt>
                <c:pt idx="27" formatCode="&quot;£&quot;#,##0.00">
                  <c:v>36106.239999999998</c:v>
                </c:pt>
                <c:pt idx="28" formatCode="&quot;£&quot;#,##0.00">
                  <c:v>25585.239999999998</c:v>
                </c:pt>
                <c:pt idx="29" formatCode="&quot;£&quot;#,##0.00">
                  <c:v>17478.47</c:v>
                </c:pt>
                <c:pt idx="30" formatCode="&quot;£&quot;#,##0.00">
                  <c:v>36903.839999999989</c:v>
                </c:pt>
                <c:pt idx="31" formatCode="&quot;£&quot;#,##0.00">
                  <c:v>24378.929999999997</c:v>
                </c:pt>
                <c:pt idx="32" formatCode="&quot;£&quot;#,##0.00">
                  <c:v>33098.010000000017</c:v>
                </c:pt>
                <c:pt idx="33" formatCode="&quot;£&quot;#,##0.00">
                  <c:v>49054.119999999988</c:v>
                </c:pt>
                <c:pt idx="34" formatCode="&quot;£&quot;#,##0.00">
                  <c:v>39560.019999999982</c:v>
                </c:pt>
                <c:pt idx="35" formatCode="&quot;£&quot;#,##0.00">
                  <c:v>37494.119999999981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71D-43B3-A4F2-86A3DA514EBD}"/>
            </c:ext>
          </c:extLst>
        </c:ser>
        <c:ser>
          <c:idx val="3"/>
          <c:order val="3"/>
          <c:tx>
            <c:strRef>
              <c:f>Summaries!$DE$3:$DE$4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Summaries!$DA$5:$DA$53</c:f>
              <c:strCache>
                <c:ptCount val="48"/>
                <c:pt idx="0">
                  <c:v>2009-01</c:v>
                </c:pt>
                <c:pt idx="1">
                  <c:v>2009-02</c:v>
                </c:pt>
                <c:pt idx="2">
                  <c:v>2009-03</c:v>
                </c:pt>
                <c:pt idx="3">
                  <c:v>2009-04</c:v>
                </c:pt>
                <c:pt idx="4">
                  <c:v>2009-05</c:v>
                </c:pt>
                <c:pt idx="5">
                  <c:v>2009-06</c:v>
                </c:pt>
                <c:pt idx="6">
                  <c:v>2009-07</c:v>
                </c:pt>
                <c:pt idx="7">
                  <c:v>2009-08</c:v>
                </c:pt>
                <c:pt idx="8">
                  <c:v>2009-09</c:v>
                </c:pt>
                <c:pt idx="9">
                  <c:v>2009-10</c:v>
                </c:pt>
                <c:pt idx="10">
                  <c:v>2009-11</c:v>
                </c:pt>
                <c:pt idx="11">
                  <c:v>2009-12</c:v>
                </c:pt>
                <c:pt idx="12">
                  <c:v>2010-01</c:v>
                </c:pt>
                <c:pt idx="13">
                  <c:v>2010-02</c:v>
                </c:pt>
                <c:pt idx="14">
                  <c:v>2010-03</c:v>
                </c:pt>
                <c:pt idx="15">
                  <c:v>2010-04</c:v>
                </c:pt>
                <c:pt idx="16">
                  <c:v>2010-05</c:v>
                </c:pt>
                <c:pt idx="17">
                  <c:v>2010-06</c:v>
                </c:pt>
                <c:pt idx="18">
                  <c:v>2010-07</c:v>
                </c:pt>
                <c:pt idx="19">
                  <c:v>2010-08</c:v>
                </c:pt>
                <c:pt idx="20">
                  <c:v>2010-09</c:v>
                </c:pt>
                <c:pt idx="21">
                  <c:v>2010-10</c:v>
                </c:pt>
                <c:pt idx="22">
                  <c:v>2010-11</c:v>
                </c:pt>
                <c:pt idx="23">
                  <c:v>2010-12</c:v>
                </c:pt>
                <c:pt idx="24">
                  <c:v>2011-01</c:v>
                </c:pt>
                <c:pt idx="25">
                  <c:v>2011-02</c:v>
                </c:pt>
                <c:pt idx="26">
                  <c:v>2011-03</c:v>
                </c:pt>
                <c:pt idx="27">
                  <c:v>2011-04</c:v>
                </c:pt>
                <c:pt idx="28">
                  <c:v>2011-05</c:v>
                </c:pt>
                <c:pt idx="29">
                  <c:v>2011-06</c:v>
                </c:pt>
                <c:pt idx="30">
                  <c:v>2011-07</c:v>
                </c:pt>
                <c:pt idx="31">
                  <c:v>2011-08</c:v>
                </c:pt>
                <c:pt idx="32">
                  <c:v>2011-09</c:v>
                </c:pt>
                <c:pt idx="33">
                  <c:v>2011-10</c:v>
                </c:pt>
                <c:pt idx="34">
                  <c:v>2011-11</c:v>
                </c:pt>
                <c:pt idx="35">
                  <c:v>2011-12</c:v>
                </c:pt>
                <c:pt idx="36">
                  <c:v>2012-01</c:v>
                </c:pt>
                <c:pt idx="37">
                  <c:v>2012-02</c:v>
                </c:pt>
                <c:pt idx="38">
                  <c:v>2012-03</c:v>
                </c:pt>
                <c:pt idx="39">
                  <c:v>2012-04</c:v>
                </c:pt>
                <c:pt idx="40">
                  <c:v>2012-05</c:v>
                </c:pt>
                <c:pt idx="41">
                  <c:v>2012-06</c:v>
                </c:pt>
                <c:pt idx="42">
                  <c:v>2012-07</c:v>
                </c:pt>
                <c:pt idx="43">
                  <c:v>2012-08</c:v>
                </c:pt>
                <c:pt idx="44">
                  <c:v>2012-09</c:v>
                </c:pt>
                <c:pt idx="45">
                  <c:v>2012-10</c:v>
                </c:pt>
                <c:pt idx="46">
                  <c:v>2012-11</c:v>
                </c:pt>
                <c:pt idx="47">
                  <c:v>2012-12</c:v>
                </c:pt>
              </c:strCache>
            </c:strRef>
          </c:cat>
          <c:val>
            <c:numRef>
              <c:f>Summaries!$DE$5:$DE$53</c:f>
              <c:numCache>
                <c:formatCode>General</c:formatCode>
                <c:ptCount val="48"/>
                <c:pt idx="36" formatCode="&quot;£&quot;#,##0.00">
                  <c:v>43312.519999999982</c:v>
                </c:pt>
                <c:pt idx="37" formatCode="&quot;£&quot;#,##0.00">
                  <c:v>25158.429999999997</c:v>
                </c:pt>
                <c:pt idx="38" formatCode="&quot;£&quot;#,##0.00">
                  <c:v>37636.130000000012</c:v>
                </c:pt>
                <c:pt idx="39" formatCode="&quot;£&quot;#,##0.00">
                  <c:v>31361.040000000012</c:v>
                </c:pt>
                <c:pt idx="40" formatCode="&quot;£&quot;#,##0.00">
                  <c:v>29371.439999999984</c:v>
                </c:pt>
                <c:pt idx="41" formatCode="&quot;£&quot;#,##0.00">
                  <c:v>30454.279999999992</c:v>
                </c:pt>
                <c:pt idx="42" formatCode="&quot;£&quot;#,##0.00">
                  <c:v>26393.589999999978</c:v>
                </c:pt>
                <c:pt idx="43" formatCode="&quot;£&quot;#,##0.00">
                  <c:v>13660.94999999999</c:v>
                </c:pt>
                <c:pt idx="44" formatCode="&quot;£&quot;#,##0.00">
                  <c:v>34579.9</c:v>
                </c:pt>
                <c:pt idx="45" formatCode="&quot;£&quot;#,##0.00">
                  <c:v>21137.51</c:v>
                </c:pt>
                <c:pt idx="46" formatCode="&quot;£&quot;#,##0.00">
                  <c:v>27543.049999999996</c:v>
                </c:pt>
                <c:pt idx="47" formatCode="&quot;£&quot;#,##0.00">
                  <c:v>21292.94000000001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71D-43B3-A4F2-86A3DA514E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397820680"/>
        <c:axId val="397829864"/>
      </c:barChart>
      <c:catAx>
        <c:axId val="397820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7829864"/>
        <c:crosses val="autoZero"/>
        <c:auto val="1"/>
        <c:lblAlgn val="ctr"/>
        <c:lblOffset val="100"/>
        <c:noMultiLvlLbl val="0"/>
      </c:catAx>
      <c:valAx>
        <c:axId val="397829864"/>
        <c:scaling>
          <c:orientation val="minMax"/>
        </c:scaling>
        <c:delete val="0"/>
        <c:axPos val="l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7820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6468503937007879"/>
          <c:y val="5.8876808969673226E-2"/>
          <c:w val="0.28995359275742705"/>
          <c:h val="6.21509622243843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DataSet.xlsx]Summaries!PivotTable14</c:name>
    <c:fmtId val="45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Summaries!$DI$3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Summaries!$DH$4:$DH$11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Thursday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Summaries!$DI$4:$DI$11</c:f>
              <c:numCache>
                <c:formatCode>"£"#,##0.00</c:formatCode>
                <c:ptCount val="7"/>
                <c:pt idx="0">
                  <c:v>181798.78999999998</c:v>
                </c:pt>
                <c:pt idx="1">
                  <c:v>174731.13999999993</c:v>
                </c:pt>
                <c:pt idx="2">
                  <c:v>215004.93000000023</c:v>
                </c:pt>
                <c:pt idx="3">
                  <c:v>175860.23999999993</c:v>
                </c:pt>
                <c:pt idx="4">
                  <c:v>288097.12000000005</c:v>
                </c:pt>
                <c:pt idx="5">
                  <c:v>270557.34999999974</c:v>
                </c:pt>
                <c:pt idx="6">
                  <c:v>215718.41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A5-4A2B-81F7-F9242E8424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5978184"/>
        <c:axId val="405984088"/>
      </c:barChart>
      <c:catAx>
        <c:axId val="405978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984088"/>
        <c:crosses val="autoZero"/>
        <c:auto val="1"/>
        <c:lblAlgn val="ctr"/>
        <c:lblOffset val="100"/>
        <c:noMultiLvlLbl val="0"/>
      </c:catAx>
      <c:valAx>
        <c:axId val="405984088"/>
        <c:scaling>
          <c:orientation val="minMax"/>
        </c:scaling>
        <c:delete val="0"/>
        <c:axPos val="l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978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DataSet.xlsx]Summaries!PivotTable40</c:name>
    <c:fmtId val="13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Summaries!$BG$3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Summaries!$BF$4:$BF$12</c:f>
              <c:strCache>
                <c:ptCount val="8"/>
                <c:pt idx="0">
                  <c:v>50-59</c:v>
                </c:pt>
                <c:pt idx="1">
                  <c:v>40-49</c:v>
                </c:pt>
                <c:pt idx="2">
                  <c:v>60-69</c:v>
                </c:pt>
                <c:pt idx="3">
                  <c:v>70-79</c:v>
                </c:pt>
                <c:pt idx="4">
                  <c:v>80-89</c:v>
                </c:pt>
                <c:pt idx="5">
                  <c:v>30-39</c:v>
                </c:pt>
                <c:pt idx="6">
                  <c:v>90-99</c:v>
                </c:pt>
                <c:pt idx="7">
                  <c:v>100-109</c:v>
                </c:pt>
              </c:strCache>
            </c:strRef>
          </c:cat>
          <c:val>
            <c:numRef>
              <c:f>Summaries!$BG$4:$BG$12</c:f>
              <c:numCache>
                <c:formatCode>"£"#,##0.00</c:formatCode>
                <c:ptCount val="8"/>
                <c:pt idx="0">
                  <c:v>509226.51999999979</c:v>
                </c:pt>
                <c:pt idx="1">
                  <c:v>482949.18999999936</c:v>
                </c:pt>
                <c:pt idx="2">
                  <c:v>286102.75000000012</c:v>
                </c:pt>
                <c:pt idx="3">
                  <c:v>167504.07999999993</c:v>
                </c:pt>
                <c:pt idx="4">
                  <c:v>34843.269999999975</c:v>
                </c:pt>
                <c:pt idx="5">
                  <c:v>26754.74</c:v>
                </c:pt>
                <c:pt idx="6">
                  <c:v>11171.29</c:v>
                </c:pt>
                <c:pt idx="7">
                  <c:v>3216.1400000000003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42-4956-81FE-29D42F80C1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18447632"/>
        <c:axId val="418447960"/>
      </c:barChart>
      <c:catAx>
        <c:axId val="418447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8447960"/>
        <c:crosses val="autoZero"/>
        <c:auto val="1"/>
        <c:lblAlgn val="ctr"/>
        <c:lblOffset val="100"/>
        <c:noMultiLvlLbl val="0"/>
      </c:catAx>
      <c:valAx>
        <c:axId val="418447960"/>
        <c:scaling>
          <c:orientation val="minMax"/>
          <c:max val="600000"/>
        </c:scaling>
        <c:delete val="0"/>
        <c:axPos val="l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8447632"/>
        <c:crosses val="autoZero"/>
        <c:crossBetween val="between"/>
        <c:majorUnit val="200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DataSet.xlsx]Summaries!PivotTable17</c:name>
    <c:fmtId val="49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Summaries!$DL$3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Summaries!$DK$4:$DK$12</c:f>
              <c:strCache>
                <c:ptCount val="8"/>
                <c:pt idx="0">
                  <c:v>West</c:v>
                </c:pt>
                <c:pt idx="1">
                  <c:v>Ontario</c:v>
                </c:pt>
                <c:pt idx="2">
                  <c:v>Prarie</c:v>
                </c:pt>
                <c:pt idx="3">
                  <c:v>Atlantic</c:v>
                </c:pt>
                <c:pt idx="4">
                  <c:v>Quebec</c:v>
                </c:pt>
                <c:pt idx="5">
                  <c:v>Yukon</c:v>
                </c:pt>
                <c:pt idx="6">
                  <c:v>Northwest Territories</c:v>
                </c:pt>
                <c:pt idx="7">
                  <c:v>Nunavut</c:v>
                </c:pt>
              </c:strCache>
            </c:strRef>
          </c:cat>
          <c:val>
            <c:numRef>
              <c:f>Summaries!$DL$4:$DL$12</c:f>
              <c:numCache>
                <c:formatCode>"£"#,##0.00</c:formatCode>
                <c:ptCount val="8"/>
                <c:pt idx="0">
                  <c:v>3597549.2755</c:v>
                </c:pt>
                <c:pt idx="1">
                  <c:v>3063212.4795000032</c:v>
                </c:pt>
                <c:pt idx="2">
                  <c:v>2837304.6014999878</c:v>
                </c:pt>
                <c:pt idx="3">
                  <c:v>2014248.2035000003</c:v>
                </c:pt>
                <c:pt idx="4">
                  <c:v>1510195.0799999989</c:v>
                </c:pt>
                <c:pt idx="5">
                  <c:v>975867.37099999911</c:v>
                </c:pt>
                <c:pt idx="6">
                  <c:v>800847.32950000011</c:v>
                </c:pt>
                <c:pt idx="7">
                  <c:v>116376.4835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2F-4FE6-B8DF-CA07BAFAA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31892176"/>
        <c:axId val="405986384"/>
      </c:barChart>
      <c:catAx>
        <c:axId val="3318921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986384"/>
        <c:crosses val="autoZero"/>
        <c:auto val="1"/>
        <c:lblAlgn val="ctr"/>
        <c:lblOffset val="100"/>
        <c:noMultiLvlLbl val="0"/>
      </c:catAx>
      <c:valAx>
        <c:axId val="405986384"/>
        <c:scaling>
          <c:orientation val="minMax"/>
        </c:scaling>
        <c:delete val="0"/>
        <c:axPos val="b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892176"/>
        <c:crosses val="autoZero"/>
        <c:crossBetween val="between"/>
        <c:majorUnit val="1000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[Superstores DataSet.xlsx]Summaries!PivotTable19</c:name>
    <c:fmtId val="54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Summaries!$DO$3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Summaries!$DN$4:$DN$12</c:f>
              <c:strCache>
                <c:ptCount val="8"/>
                <c:pt idx="0">
                  <c:v>Ontario</c:v>
                </c:pt>
                <c:pt idx="1">
                  <c:v>Prarie</c:v>
                </c:pt>
                <c:pt idx="2">
                  <c:v>West</c:v>
                </c:pt>
                <c:pt idx="3">
                  <c:v>Atlantic</c:v>
                </c:pt>
                <c:pt idx="4">
                  <c:v>Quebec</c:v>
                </c:pt>
                <c:pt idx="5">
                  <c:v>Northwest Territories</c:v>
                </c:pt>
                <c:pt idx="6">
                  <c:v>Yukon</c:v>
                </c:pt>
                <c:pt idx="7">
                  <c:v>Nunavut</c:v>
                </c:pt>
              </c:strCache>
            </c:strRef>
          </c:cat>
          <c:val>
            <c:numRef>
              <c:f>Summaries!$DO$4:$DO$12</c:f>
              <c:numCache>
                <c:formatCode>"£"#,##0.00</c:formatCode>
                <c:ptCount val="8"/>
                <c:pt idx="0">
                  <c:v>346868.54000000068</c:v>
                </c:pt>
                <c:pt idx="1">
                  <c:v>321160.12</c:v>
                </c:pt>
                <c:pt idx="2">
                  <c:v>297008.60999999958</c:v>
                </c:pt>
                <c:pt idx="3">
                  <c:v>238960.65999999997</c:v>
                </c:pt>
                <c:pt idx="4">
                  <c:v>140426.64999999997</c:v>
                </c:pt>
                <c:pt idx="5">
                  <c:v>100653.07999999991</c:v>
                </c:pt>
                <c:pt idx="6">
                  <c:v>73849.209999999934</c:v>
                </c:pt>
                <c:pt idx="7">
                  <c:v>2841.110000000001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6E-4B82-9267-65D4B42975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412205880"/>
        <c:axId val="412203256"/>
      </c:barChart>
      <c:catAx>
        <c:axId val="4122058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203256"/>
        <c:crosses val="autoZero"/>
        <c:auto val="1"/>
        <c:lblAlgn val="ctr"/>
        <c:lblOffset val="100"/>
        <c:noMultiLvlLbl val="0"/>
      </c:catAx>
      <c:valAx>
        <c:axId val="412203256"/>
        <c:scaling>
          <c:orientation val="minMax"/>
        </c:scaling>
        <c:delete val="0"/>
        <c:axPos val="b"/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205880"/>
        <c:crosses val="autoZero"/>
        <c:crossBetween val="between"/>
        <c:majorUnit val="100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F17973-B711-4397-8376-F65B96EBE7E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9542A93-9292-4ED4-8ADF-CD98E0F84B1E}">
      <dgm:prSet/>
      <dgm:spPr/>
      <dgm:t>
        <a:bodyPr/>
        <a:lstStyle/>
        <a:p>
          <a:pPr rtl="0"/>
          <a:r>
            <a:rPr lang="en-GB" dirty="0" smtClean="0"/>
            <a:t>Focus on reducing the time it takes to ship the order.</a:t>
          </a:r>
          <a:endParaRPr lang="en-GB" dirty="0"/>
        </a:p>
      </dgm:t>
    </dgm:pt>
    <dgm:pt modelId="{D53D231A-C0C9-4B15-89A0-213CC429A777}" type="parTrans" cxnId="{AA9D516F-A1D6-448F-8AA8-125EE2139CEE}">
      <dgm:prSet/>
      <dgm:spPr/>
      <dgm:t>
        <a:bodyPr/>
        <a:lstStyle/>
        <a:p>
          <a:endParaRPr lang="en-US"/>
        </a:p>
      </dgm:t>
    </dgm:pt>
    <dgm:pt modelId="{2A576AF7-4581-43D7-82D7-6C7D8834C044}" type="sibTrans" cxnId="{AA9D516F-A1D6-448F-8AA8-125EE2139CEE}">
      <dgm:prSet/>
      <dgm:spPr/>
      <dgm:t>
        <a:bodyPr/>
        <a:lstStyle/>
        <a:p>
          <a:endParaRPr lang="en-US"/>
        </a:p>
      </dgm:t>
    </dgm:pt>
    <dgm:pt modelId="{B86220BF-C04A-423D-A75E-DCBD81674EB8}">
      <dgm:prSet/>
      <dgm:spPr/>
      <dgm:t>
        <a:bodyPr/>
        <a:lstStyle/>
        <a:p>
          <a:pPr rtl="0"/>
          <a:r>
            <a:rPr lang="en-GB" smtClean="0"/>
            <a:t>Giving importance to low priority orders too.</a:t>
          </a:r>
          <a:endParaRPr lang="en-GB"/>
        </a:p>
      </dgm:t>
    </dgm:pt>
    <dgm:pt modelId="{EBC4A3E5-BB07-4620-AA5C-A0BF2DBD159A}" type="parTrans" cxnId="{2D38935C-A15B-4727-8278-2D569182CFBB}">
      <dgm:prSet/>
      <dgm:spPr/>
      <dgm:t>
        <a:bodyPr/>
        <a:lstStyle/>
        <a:p>
          <a:endParaRPr lang="en-US"/>
        </a:p>
      </dgm:t>
    </dgm:pt>
    <dgm:pt modelId="{4EC3E082-3695-4D91-9741-69DBD194D91C}" type="sibTrans" cxnId="{2D38935C-A15B-4727-8278-2D569182CFBB}">
      <dgm:prSet/>
      <dgm:spPr/>
      <dgm:t>
        <a:bodyPr/>
        <a:lstStyle/>
        <a:p>
          <a:endParaRPr lang="en-US"/>
        </a:p>
      </dgm:t>
    </dgm:pt>
    <dgm:pt modelId="{6792BD8B-EAF6-44EC-982C-5EB1C2C52DC1}">
      <dgm:prSet/>
      <dgm:spPr/>
      <dgm:t>
        <a:bodyPr/>
        <a:lstStyle/>
        <a:p>
          <a:pPr rtl="0"/>
          <a:r>
            <a:rPr lang="en-GB" smtClean="0"/>
            <a:t>Consider making express air as the main mode of shipping.</a:t>
          </a:r>
          <a:endParaRPr lang="en-GB"/>
        </a:p>
      </dgm:t>
    </dgm:pt>
    <dgm:pt modelId="{25D73885-68A7-4956-B9EC-8003CB70E0BF}" type="parTrans" cxnId="{4359F13A-114E-4CB6-B76B-0AF299008CB5}">
      <dgm:prSet/>
      <dgm:spPr/>
      <dgm:t>
        <a:bodyPr/>
        <a:lstStyle/>
        <a:p>
          <a:endParaRPr lang="en-US"/>
        </a:p>
      </dgm:t>
    </dgm:pt>
    <dgm:pt modelId="{37D57DB5-6FEC-40C8-B795-32F027E7D197}" type="sibTrans" cxnId="{4359F13A-114E-4CB6-B76B-0AF299008CB5}">
      <dgm:prSet/>
      <dgm:spPr/>
      <dgm:t>
        <a:bodyPr/>
        <a:lstStyle/>
        <a:p>
          <a:endParaRPr lang="en-US"/>
        </a:p>
      </dgm:t>
    </dgm:pt>
    <dgm:pt modelId="{8488ECF1-9189-4F25-BB16-28B8869BE7D6}">
      <dgm:prSet/>
      <dgm:spPr/>
      <dgm:t>
        <a:bodyPr/>
        <a:lstStyle/>
        <a:p>
          <a:pPr rtl="0"/>
          <a:r>
            <a:rPr lang="en-GB" smtClean="0"/>
            <a:t>I would recommend Pat to be promoted to Head of Sales. Pat has a good experience of managing multiple regions and contributed 56% to the total company profit.  </a:t>
          </a:r>
          <a:endParaRPr lang="en-GB"/>
        </a:p>
      </dgm:t>
    </dgm:pt>
    <dgm:pt modelId="{481A8FCA-991D-40F2-B2FD-C3C98D123B97}" type="parTrans" cxnId="{C6763427-84E4-4428-971C-110F8625D5A7}">
      <dgm:prSet/>
      <dgm:spPr/>
      <dgm:t>
        <a:bodyPr/>
        <a:lstStyle/>
        <a:p>
          <a:endParaRPr lang="en-US"/>
        </a:p>
      </dgm:t>
    </dgm:pt>
    <dgm:pt modelId="{E99E4DB0-F6DF-41AE-A22F-FE559127F827}" type="sibTrans" cxnId="{C6763427-84E4-4428-971C-110F8625D5A7}">
      <dgm:prSet/>
      <dgm:spPr/>
      <dgm:t>
        <a:bodyPr/>
        <a:lstStyle/>
        <a:p>
          <a:endParaRPr lang="en-US"/>
        </a:p>
      </dgm:t>
    </dgm:pt>
    <dgm:pt modelId="{EC70280B-5168-4E3E-ACB7-E47E95C9E50D}" type="pres">
      <dgm:prSet presAssocID="{55F17973-B711-4397-8376-F65B96EBE7E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1339FC0-4E08-462A-AD23-7D621EB49DCE}" type="pres">
      <dgm:prSet presAssocID="{C9542A93-9292-4ED4-8ADF-CD98E0F84B1E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3B54B2-8AD1-4FF2-80D3-4A4D8DD82659}" type="pres">
      <dgm:prSet presAssocID="{2A576AF7-4581-43D7-82D7-6C7D8834C044}" presName="spacer" presStyleCnt="0"/>
      <dgm:spPr/>
    </dgm:pt>
    <dgm:pt modelId="{D9D852BA-0052-489E-BEF5-7999AD00E9CF}" type="pres">
      <dgm:prSet presAssocID="{B86220BF-C04A-423D-A75E-DCBD81674EB8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B945F4-7632-48AE-BC94-EF46250C71AD}" type="pres">
      <dgm:prSet presAssocID="{4EC3E082-3695-4D91-9741-69DBD194D91C}" presName="spacer" presStyleCnt="0"/>
      <dgm:spPr/>
    </dgm:pt>
    <dgm:pt modelId="{5D6CE560-D680-4120-BB27-10E0FC6A3F31}" type="pres">
      <dgm:prSet presAssocID="{6792BD8B-EAF6-44EC-982C-5EB1C2C52DC1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23ADA6-9BD8-42C9-94F3-CD6D0DE15426}" type="pres">
      <dgm:prSet presAssocID="{37D57DB5-6FEC-40C8-B795-32F027E7D197}" presName="spacer" presStyleCnt="0"/>
      <dgm:spPr/>
    </dgm:pt>
    <dgm:pt modelId="{21F675A7-7063-4BA3-8FDA-11719D415A37}" type="pres">
      <dgm:prSet presAssocID="{8488ECF1-9189-4F25-BB16-28B8869BE7D6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E52663C-397E-469F-A39B-B7563CA2D0D8}" type="presOf" srcId="{B86220BF-C04A-423D-A75E-DCBD81674EB8}" destId="{D9D852BA-0052-489E-BEF5-7999AD00E9CF}" srcOrd="0" destOrd="0" presId="urn:microsoft.com/office/officeart/2005/8/layout/vList2"/>
    <dgm:cxn modelId="{4121D886-929E-4226-AB50-DBC2EA102F76}" type="presOf" srcId="{8488ECF1-9189-4F25-BB16-28B8869BE7D6}" destId="{21F675A7-7063-4BA3-8FDA-11719D415A37}" srcOrd="0" destOrd="0" presId="urn:microsoft.com/office/officeart/2005/8/layout/vList2"/>
    <dgm:cxn modelId="{2D38935C-A15B-4727-8278-2D569182CFBB}" srcId="{55F17973-B711-4397-8376-F65B96EBE7EC}" destId="{B86220BF-C04A-423D-A75E-DCBD81674EB8}" srcOrd="1" destOrd="0" parTransId="{EBC4A3E5-BB07-4620-AA5C-A0BF2DBD159A}" sibTransId="{4EC3E082-3695-4D91-9741-69DBD194D91C}"/>
    <dgm:cxn modelId="{C6763427-84E4-4428-971C-110F8625D5A7}" srcId="{55F17973-B711-4397-8376-F65B96EBE7EC}" destId="{8488ECF1-9189-4F25-BB16-28B8869BE7D6}" srcOrd="3" destOrd="0" parTransId="{481A8FCA-991D-40F2-B2FD-C3C98D123B97}" sibTransId="{E99E4DB0-F6DF-41AE-A22F-FE559127F827}"/>
    <dgm:cxn modelId="{CA717B6D-646E-4097-BCD7-742A9BB86865}" type="presOf" srcId="{6792BD8B-EAF6-44EC-982C-5EB1C2C52DC1}" destId="{5D6CE560-D680-4120-BB27-10E0FC6A3F31}" srcOrd="0" destOrd="0" presId="urn:microsoft.com/office/officeart/2005/8/layout/vList2"/>
    <dgm:cxn modelId="{AA9D516F-A1D6-448F-8AA8-125EE2139CEE}" srcId="{55F17973-B711-4397-8376-F65B96EBE7EC}" destId="{C9542A93-9292-4ED4-8ADF-CD98E0F84B1E}" srcOrd="0" destOrd="0" parTransId="{D53D231A-C0C9-4B15-89A0-213CC429A777}" sibTransId="{2A576AF7-4581-43D7-82D7-6C7D8834C044}"/>
    <dgm:cxn modelId="{7370B968-B3D9-4AEF-AE75-B27FDE499442}" type="presOf" srcId="{C9542A93-9292-4ED4-8ADF-CD98E0F84B1E}" destId="{41339FC0-4E08-462A-AD23-7D621EB49DCE}" srcOrd="0" destOrd="0" presId="urn:microsoft.com/office/officeart/2005/8/layout/vList2"/>
    <dgm:cxn modelId="{40BAFEE4-F5CE-49A4-946E-D55953221FF4}" type="presOf" srcId="{55F17973-B711-4397-8376-F65B96EBE7EC}" destId="{EC70280B-5168-4E3E-ACB7-E47E95C9E50D}" srcOrd="0" destOrd="0" presId="urn:microsoft.com/office/officeart/2005/8/layout/vList2"/>
    <dgm:cxn modelId="{4359F13A-114E-4CB6-B76B-0AF299008CB5}" srcId="{55F17973-B711-4397-8376-F65B96EBE7EC}" destId="{6792BD8B-EAF6-44EC-982C-5EB1C2C52DC1}" srcOrd="2" destOrd="0" parTransId="{25D73885-68A7-4956-B9EC-8003CB70E0BF}" sibTransId="{37D57DB5-6FEC-40C8-B795-32F027E7D197}"/>
    <dgm:cxn modelId="{7576CB19-32F9-4727-82EA-52228A28196C}" type="presParOf" srcId="{EC70280B-5168-4E3E-ACB7-E47E95C9E50D}" destId="{41339FC0-4E08-462A-AD23-7D621EB49DCE}" srcOrd="0" destOrd="0" presId="urn:microsoft.com/office/officeart/2005/8/layout/vList2"/>
    <dgm:cxn modelId="{F0AEC257-E1A7-4025-BC07-B7A96196106F}" type="presParOf" srcId="{EC70280B-5168-4E3E-ACB7-E47E95C9E50D}" destId="{A43B54B2-8AD1-4FF2-80D3-4A4D8DD82659}" srcOrd="1" destOrd="0" presId="urn:microsoft.com/office/officeart/2005/8/layout/vList2"/>
    <dgm:cxn modelId="{9CE5C5AC-36CD-4BF2-BF27-25F273C00996}" type="presParOf" srcId="{EC70280B-5168-4E3E-ACB7-E47E95C9E50D}" destId="{D9D852BA-0052-489E-BEF5-7999AD00E9CF}" srcOrd="2" destOrd="0" presId="urn:microsoft.com/office/officeart/2005/8/layout/vList2"/>
    <dgm:cxn modelId="{8791A178-BF22-4C35-A189-A52583C6CCCA}" type="presParOf" srcId="{EC70280B-5168-4E3E-ACB7-E47E95C9E50D}" destId="{96B945F4-7632-48AE-BC94-EF46250C71AD}" srcOrd="3" destOrd="0" presId="urn:microsoft.com/office/officeart/2005/8/layout/vList2"/>
    <dgm:cxn modelId="{06135745-62F4-48D1-A64D-361F3D7A0DE1}" type="presParOf" srcId="{EC70280B-5168-4E3E-ACB7-E47E95C9E50D}" destId="{5D6CE560-D680-4120-BB27-10E0FC6A3F31}" srcOrd="4" destOrd="0" presId="urn:microsoft.com/office/officeart/2005/8/layout/vList2"/>
    <dgm:cxn modelId="{27632316-CA79-45DA-81AE-752D2677D0E2}" type="presParOf" srcId="{EC70280B-5168-4E3E-ACB7-E47E95C9E50D}" destId="{4323ADA6-9BD8-42C9-94F3-CD6D0DE15426}" srcOrd="5" destOrd="0" presId="urn:microsoft.com/office/officeart/2005/8/layout/vList2"/>
    <dgm:cxn modelId="{53C1A579-5935-4F2E-9A2F-387BA92B5543}" type="presParOf" srcId="{EC70280B-5168-4E3E-ACB7-E47E95C9E50D}" destId="{21F675A7-7063-4BA3-8FDA-11719D415A3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E82BE1-D23D-419D-8ACE-1E1F684A47DA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B8965A-C0B2-4AD7-822E-7D0ED3CCB296}">
      <dgm:prSet custT="1"/>
      <dgm:spPr/>
      <dgm:t>
        <a:bodyPr/>
        <a:lstStyle/>
        <a:p>
          <a:pPr rtl="0"/>
          <a:r>
            <a:rPr lang="en-GB" sz="1800" dirty="0" smtClean="0"/>
            <a:t>Sales will go up by £827,427 resulting in total sales</a:t>
          </a:r>
          <a:endParaRPr lang="en-GB" sz="1800" dirty="0"/>
        </a:p>
      </dgm:t>
    </dgm:pt>
    <dgm:pt modelId="{759A4AD6-10D0-4DCD-9B8A-A5656608FF37}" type="parTrans" cxnId="{E226E77D-8A28-4DF3-B152-92FADBD40A8B}">
      <dgm:prSet/>
      <dgm:spPr/>
      <dgm:t>
        <a:bodyPr/>
        <a:lstStyle/>
        <a:p>
          <a:endParaRPr lang="en-US"/>
        </a:p>
      </dgm:t>
    </dgm:pt>
    <dgm:pt modelId="{ABF19577-B4D3-423F-801A-764E2D970B0D}" type="sibTrans" cxnId="{E226E77D-8A28-4DF3-B152-92FADBD40A8B}">
      <dgm:prSet/>
      <dgm:spPr/>
      <dgm:t>
        <a:bodyPr/>
        <a:lstStyle/>
        <a:p>
          <a:endParaRPr lang="en-US"/>
        </a:p>
      </dgm:t>
    </dgm:pt>
    <dgm:pt modelId="{5B40083D-DDC9-484D-AD6E-7584EF03DCBB}">
      <dgm:prSet custT="1"/>
      <dgm:spPr/>
      <dgm:t>
        <a:bodyPr/>
        <a:lstStyle/>
        <a:p>
          <a:pPr rtl="0"/>
          <a:r>
            <a:rPr lang="en-GB" sz="1800" dirty="0" smtClean="0"/>
            <a:t>Profit will go up by £99,216 resulting in total profit</a:t>
          </a:r>
          <a:endParaRPr lang="en-GB" sz="1800" dirty="0"/>
        </a:p>
      </dgm:t>
    </dgm:pt>
    <dgm:pt modelId="{3673A666-8502-4B9B-88DF-4E3C54A5E6A7}" type="parTrans" cxnId="{E2D7785F-94C6-49D0-BC8F-1FD8285D7317}">
      <dgm:prSet/>
      <dgm:spPr/>
      <dgm:t>
        <a:bodyPr/>
        <a:lstStyle/>
        <a:p>
          <a:endParaRPr lang="en-US"/>
        </a:p>
      </dgm:t>
    </dgm:pt>
    <dgm:pt modelId="{CB77710C-7E86-49A6-ADDC-8C24F16C6833}" type="sibTrans" cxnId="{E2D7785F-94C6-49D0-BC8F-1FD8285D7317}">
      <dgm:prSet/>
      <dgm:spPr/>
      <dgm:t>
        <a:bodyPr/>
        <a:lstStyle/>
        <a:p>
          <a:endParaRPr lang="en-US"/>
        </a:p>
      </dgm:t>
    </dgm:pt>
    <dgm:pt modelId="{6672A45C-0275-42CE-80DF-F3A25B5F3E01}">
      <dgm:prSet custT="1"/>
      <dgm:spPr/>
      <dgm:t>
        <a:bodyPr/>
        <a:lstStyle/>
        <a:p>
          <a:pPr rtl="0"/>
          <a:r>
            <a:rPr lang="en-GB" sz="1800" dirty="0" smtClean="0"/>
            <a:t>Commercial value will increase by £926,643 resulting in total commercial value</a:t>
          </a:r>
          <a:endParaRPr lang="en-GB" sz="1800" dirty="0"/>
        </a:p>
      </dgm:t>
    </dgm:pt>
    <dgm:pt modelId="{F1F6CEA6-8E58-4D8A-B77F-64B54F915D86}" type="parTrans" cxnId="{DAD33E0F-EC5C-4B29-BE83-22BC8D56113F}">
      <dgm:prSet/>
      <dgm:spPr/>
      <dgm:t>
        <a:bodyPr/>
        <a:lstStyle/>
        <a:p>
          <a:endParaRPr lang="en-US"/>
        </a:p>
      </dgm:t>
    </dgm:pt>
    <dgm:pt modelId="{C7AF35AB-605D-461C-8349-4E3562EFCA20}" type="sibTrans" cxnId="{DAD33E0F-EC5C-4B29-BE83-22BC8D56113F}">
      <dgm:prSet/>
      <dgm:spPr/>
      <dgm:t>
        <a:bodyPr/>
        <a:lstStyle/>
        <a:p>
          <a:endParaRPr lang="en-US"/>
        </a:p>
      </dgm:t>
    </dgm:pt>
    <dgm:pt modelId="{0613106D-9CBF-43DF-8AF7-0F9448DB2A88}">
      <dgm:prSet/>
      <dgm:spPr/>
      <dgm:t>
        <a:bodyPr/>
        <a:lstStyle/>
        <a:p>
          <a:pPr rtl="0"/>
          <a:r>
            <a:rPr lang="en-GB" dirty="0" smtClean="0"/>
            <a:t>£15,743,028</a:t>
          </a:r>
          <a:endParaRPr lang="en-US" dirty="0"/>
        </a:p>
      </dgm:t>
    </dgm:pt>
    <dgm:pt modelId="{86BB2E34-3340-4C08-8194-A8B2CED22A4A}" type="parTrans" cxnId="{71C38EEB-78EB-4AC9-9546-5C902A4AA8F0}">
      <dgm:prSet/>
      <dgm:spPr/>
      <dgm:t>
        <a:bodyPr/>
        <a:lstStyle/>
        <a:p>
          <a:endParaRPr lang="en-US"/>
        </a:p>
      </dgm:t>
    </dgm:pt>
    <dgm:pt modelId="{A54D881C-A000-4844-A066-439260B55E2F}" type="sibTrans" cxnId="{71C38EEB-78EB-4AC9-9546-5C902A4AA8F0}">
      <dgm:prSet/>
      <dgm:spPr/>
      <dgm:t>
        <a:bodyPr/>
        <a:lstStyle/>
        <a:p>
          <a:endParaRPr lang="en-US"/>
        </a:p>
      </dgm:t>
    </dgm:pt>
    <dgm:pt modelId="{32211B07-6871-4676-A3B2-D76DF4E3E09D}">
      <dgm:prSet/>
      <dgm:spPr/>
      <dgm:t>
        <a:bodyPr/>
        <a:lstStyle/>
        <a:p>
          <a:pPr rtl="0"/>
          <a:r>
            <a:rPr lang="en-GB" smtClean="0"/>
            <a:t>£1,720,201</a:t>
          </a:r>
          <a:endParaRPr lang="en-US"/>
        </a:p>
      </dgm:t>
    </dgm:pt>
    <dgm:pt modelId="{A496D923-4BE7-42CA-9119-6C03F006B9A3}" type="parTrans" cxnId="{822CEC69-6EC4-4E04-BE8D-D887D31279FC}">
      <dgm:prSet/>
      <dgm:spPr/>
      <dgm:t>
        <a:bodyPr/>
        <a:lstStyle/>
        <a:p>
          <a:endParaRPr lang="en-US"/>
        </a:p>
      </dgm:t>
    </dgm:pt>
    <dgm:pt modelId="{09FB2F58-AD15-4F39-B5A2-A90656EDE58B}" type="sibTrans" cxnId="{822CEC69-6EC4-4E04-BE8D-D887D31279FC}">
      <dgm:prSet/>
      <dgm:spPr/>
      <dgm:t>
        <a:bodyPr/>
        <a:lstStyle/>
        <a:p>
          <a:endParaRPr lang="en-US"/>
        </a:p>
      </dgm:t>
    </dgm:pt>
    <dgm:pt modelId="{80E2CF56-B4C2-400A-9C65-6235117DDFC8}">
      <dgm:prSet/>
      <dgm:spPr/>
      <dgm:t>
        <a:bodyPr/>
        <a:lstStyle/>
        <a:p>
          <a:pPr rtl="0"/>
          <a:r>
            <a:rPr lang="en-GB" smtClean="0"/>
            <a:t>£17,364,012</a:t>
          </a:r>
          <a:endParaRPr lang="en-US"/>
        </a:p>
      </dgm:t>
    </dgm:pt>
    <dgm:pt modelId="{5BC8DF0C-C0E5-4203-92D6-AFD5D8A0C12E}" type="parTrans" cxnId="{C2BF76DA-CC77-45FB-9255-0A4F16A8F0EA}">
      <dgm:prSet/>
      <dgm:spPr/>
      <dgm:t>
        <a:bodyPr/>
        <a:lstStyle/>
        <a:p>
          <a:endParaRPr lang="en-US"/>
        </a:p>
      </dgm:t>
    </dgm:pt>
    <dgm:pt modelId="{9E69D52B-EABB-4141-A102-563347782398}" type="sibTrans" cxnId="{C2BF76DA-CC77-45FB-9255-0A4F16A8F0EA}">
      <dgm:prSet/>
      <dgm:spPr/>
      <dgm:t>
        <a:bodyPr/>
        <a:lstStyle/>
        <a:p>
          <a:endParaRPr lang="en-US"/>
        </a:p>
      </dgm:t>
    </dgm:pt>
    <dgm:pt modelId="{565C0AD2-FE1F-40FF-AA8D-717D73CB9E33}" type="pres">
      <dgm:prSet presAssocID="{C1E82BE1-D23D-419D-8ACE-1E1F684A47DA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F97DD9C-47B4-4C2C-A488-BB7782B9428D}" type="pres">
      <dgm:prSet presAssocID="{8CB8965A-C0B2-4AD7-822E-7D0ED3CCB296}" presName="linNode" presStyleCnt="0"/>
      <dgm:spPr/>
    </dgm:pt>
    <dgm:pt modelId="{6F15C94B-F46B-43AE-8207-B2CFEBC983D2}" type="pres">
      <dgm:prSet presAssocID="{8CB8965A-C0B2-4AD7-822E-7D0ED3CCB296}" presName="parent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2D499E-E5A2-4527-AF70-8D3836B4280B}" type="pres">
      <dgm:prSet presAssocID="{8CB8965A-C0B2-4AD7-822E-7D0ED3CCB296}" presName="childShp" presStyleLbl="b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65C7DB-CA79-437E-84AE-6774FC17C89C}" type="pres">
      <dgm:prSet presAssocID="{ABF19577-B4D3-423F-801A-764E2D970B0D}" presName="spacing" presStyleCnt="0"/>
      <dgm:spPr/>
    </dgm:pt>
    <dgm:pt modelId="{CFC91528-8E5B-457D-B857-AD7D3ACE8081}" type="pres">
      <dgm:prSet presAssocID="{5B40083D-DDC9-484D-AD6E-7584EF03DCBB}" presName="linNode" presStyleCnt="0"/>
      <dgm:spPr/>
    </dgm:pt>
    <dgm:pt modelId="{A0B531A4-9520-47AA-A3C1-C699E68A0EEE}" type="pres">
      <dgm:prSet presAssocID="{5B40083D-DDC9-484D-AD6E-7584EF03DCBB}" presName="parent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C0AF49-6EEE-45C6-ACF0-3B868036C4C2}" type="pres">
      <dgm:prSet presAssocID="{5B40083D-DDC9-484D-AD6E-7584EF03DCBB}" presName="childShp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44B291-F5E8-4CA8-A3B0-8D60A1D16239}" type="pres">
      <dgm:prSet presAssocID="{CB77710C-7E86-49A6-ADDC-8C24F16C6833}" presName="spacing" presStyleCnt="0"/>
      <dgm:spPr/>
    </dgm:pt>
    <dgm:pt modelId="{9884E588-4095-40A4-BC4C-5E1405602C47}" type="pres">
      <dgm:prSet presAssocID="{6672A45C-0275-42CE-80DF-F3A25B5F3E01}" presName="linNode" presStyleCnt="0"/>
      <dgm:spPr/>
    </dgm:pt>
    <dgm:pt modelId="{AB713038-F310-47E8-B176-77523825DC78}" type="pres">
      <dgm:prSet presAssocID="{6672A45C-0275-42CE-80DF-F3A25B5F3E01}" presName="parent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12CD68-9408-4EC1-AF0F-C6CE0FB3A97F}" type="pres">
      <dgm:prSet presAssocID="{6672A45C-0275-42CE-80DF-F3A25B5F3E01}" presName="childShp" presStyleLbl="b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2BF76DA-CC77-45FB-9255-0A4F16A8F0EA}" srcId="{6672A45C-0275-42CE-80DF-F3A25B5F3E01}" destId="{80E2CF56-B4C2-400A-9C65-6235117DDFC8}" srcOrd="0" destOrd="0" parTransId="{5BC8DF0C-C0E5-4203-92D6-AFD5D8A0C12E}" sibTransId="{9E69D52B-EABB-4141-A102-563347782398}"/>
    <dgm:cxn modelId="{010D6C8D-1B9E-47B8-857C-FE3F43F862CF}" type="presOf" srcId="{6672A45C-0275-42CE-80DF-F3A25B5F3E01}" destId="{AB713038-F310-47E8-B176-77523825DC78}" srcOrd="0" destOrd="0" presId="urn:microsoft.com/office/officeart/2005/8/layout/vList6"/>
    <dgm:cxn modelId="{822CEC69-6EC4-4E04-BE8D-D887D31279FC}" srcId="{5B40083D-DDC9-484D-AD6E-7584EF03DCBB}" destId="{32211B07-6871-4676-A3B2-D76DF4E3E09D}" srcOrd="0" destOrd="0" parTransId="{A496D923-4BE7-42CA-9119-6C03F006B9A3}" sibTransId="{09FB2F58-AD15-4F39-B5A2-A90656EDE58B}"/>
    <dgm:cxn modelId="{452FBEA4-CE4A-4C10-AFE4-AC4A9748D00D}" type="presOf" srcId="{80E2CF56-B4C2-400A-9C65-6235117DDFC8}" destId="{9412CD68-9408-4EC1-AF0F-C6CE0FB3A97F}" srcOrd="0" destOrd="0" presId="urn:microsoft.com/office/officeart/2005/8/layout/vList6"/>
    <dgm:cxn modelId="{DAD33E0F-EC5C-4B29-BE83-22BC8D56113F}" srcId="{C1E82BE1-D23D-419D-8ACE-1E1F684A47DA}" destId="{6672A45C-0275-42CE-80DF-F3A25B5F3E01}" srcOrd="2" destOrd="0" parTransId="{F1F6CEA6-8E58-4D8A-B77F-64B54F915D86}" sibTransId="{C7AF35AB-605D-461C-8349-4E3562EFCA20}"/>
    <dgm:cxn modelId="{E2D7785F-94C6-49D0-BC8F-1FD8285D7317}" srcId="{C1E82BE1-D23D-419D-8ACE-1E1F684A47DA}" destId="{5B40083D-DDC9-484D-AD6E-7584EF03DCBB}" srcOrd="1" destOrd="0" parTransId="{3673A666-8502-4B9B-88DF-4E3C54A5E6A7}" sibTransId="{CB77710C-7E86-49A6-ADDC-8C24F16C6833}"/>
    <dgm:cxn modelId="{E226E77D-8A28-4DF3-B152-92FADBD40A8B}" srcId="{C1E82BE1-D23D-419D-8ACE-1E1F684A47DA}" destId="{8CB8965A-C0B2-4AD7-822E-7D0ED3CCB296}" srcOrd="0" destOrd="0" parTransId="{759A4AD6-10D0-4DCD-9B8A-A5656608FF37}" sibTransId="{ABF19577-B4D3-423F-801A-764E2D970B0D}"/>
    <dgm:cxn modelId="{6A542DF4-B7D7-4FAD-B873-CAF70A91B7E1}" type="presOf" srcId="{32211B07-6871-4676-A3B2-D76DF4E3E09D}" destId="{48C0AF49-6EEE-45C6-ACF0-3B868036C4C2}" srcOrd="0" destOrd="0" presId="urn:microsoft.com/office/officeart/2005/8/layout/vList6"/>
    <dgm:cxn modelId="{4261878B-65D4-43E5-A0B3-541B3A503245}" type="presOf" srcId="{5B40083D-DDC9-484D-AD6E-7584EF03DCBB}" destId="{A0B531A4-9520-47AA-A3C1-C699E68A0EEE}" srcOrd="0" destOrd="0" presId="urn:microsoft.com/office/officeart/2005/8/layout/vList6"/>
    <dgm:cxn modelId="{E4230A39-5C4E-468E-B105-29903D57B62A}" type="presOf" srcId="{0613106D-9CBF-43DF-8AF7-0F9448DB2A88}" destId="{7E2D499E-E5A2-4527-AF70-8D3836B4280B}" srcOrd="0" destOrd="0" presId="urn:microsoft.com/office/officeart/2005/8/layout/vList6"/>
    <dgm:cxn modelId="{55D14FFA-92DB-447D-97DF-39409105FBFC}" type="presOf" srcId="{C1E82BE1-D23D-419D-8ACE-1E1F684A47DA}" destId="{565C0AD2-FE1F-40FF-AA8D-717D73CB9E33}" srcOrd="0" destOrd="0" presId="urn:microsoft.com/office/officeart/2005/8/layout/vList6"/>
    <dgm:cxn modelId="{BF1FEA65-9680-4580-9FEE-3B80A1925306}" type="presOf" srcId="{8CB8965A-C0B2-4AD7-822E-7D0ED3CCB296}" destId="{6F15C94B-F46B-43AE-8207-B2CFEBC983D2}" srcOrd="0" destOrd="0" presId="urn:microsoft.com/office/officeart/2005/8/layout/vList6"/>
    <dgm:cxn modelId="{71C38EEB-78EB-4AC9-9546-5C902A4AA8F0}" srcId="{8CB8965A-C0B2-4AD7-822E-7D0ED3CCB296}" destId="{0613106D-9CBF-43DF-8AF7-0F9448DB2A88}" srcOrd="0" destOrd="0" parTransId="{86BB2E34-3340-4C08-8194-A8B2CED22A4A}" sibTransId="{A54D881C-A000-4844-A066-439260B55E2F}"/>
    <dgm:cxn modelId="{264801AB-7F39-4AD1-BE86-9C6595FE31B0}" type="presParOf" srcId="{565C0AD2-FE1F-40FF-AA8D-717D73CB9E33}" destId="{FF97DD9C-47B4-4C2C-A488-BB7782B9428D}" srcOrd="0" destOrd="0" presId="urn:microsoft.com/office/officeart/2005/8/layout/vList6"/>
    <dgm:cxn modelId="{003C3D89-5FC1-46DC-ADFE-E2A85358D0D0}" type="presParOf" srcId="{FF97DD9C-47B4-4C2C-A488-BB7782B9428D}" destId="{6F15C94B-F46B-43AE-8207-B2CFEBC983D2}" srcOrd="0" destOrd="0" presId="urn:microsoft.com/office/officeart/2005/8/layout/vList6"/>
    <dgm:cxn modelId="{B9094595-4945-4723-9FDB-2CBDB8AEAB1A}" type="presParOf" srcId="{FF97DD9C-47B4-4C2C-A488-BB7782B9428D}" destId="{7E2D499E-E5A2-4527-AF70-8D3836B4280B}" srcOrd="1" destOrd="0" presId="urn:microsoft.com/office/officeart/2005/8/layout/vList6"/>
    <dgm:cxn modelId="{3B5EE3F4-5F14-4272-83B0-290B744742AF}" type="presParOf" srcId="{565C0AD2-FE1F-40FF-AA8D-717D73CB9E33}" destId="{0465C7DB-CA79-437E-84AE-6774FC17C89C}" srcOrd="1" destOrd="0" presId="urn:microsoft.com/office/officeart/2005/8/layout/vList6"/>
    <dgm:cxn modelId="{31506EFD-1682-4F4C-8C26-E48E68B8B766}" type="presParOf" srcId="{565C0AD2-FE1F-40FF-AA8D-717D73CB9E33}" destId="{CFC91528-8E5B-457D-B857-AD7D3ACE8081}" srcOrd="2" destOrd="0" presId="urn:microsoft.com/office/officeart/2005/8/layout/vList6"/>
    <dgm:cxn modelId="{A075E16C-DEF2-4B95-97C7-87FE88148434}" type="presParOf" srcId="{CFC91528-8E5B-457D-B857-AD7D3ACE8081}" destId="{A0B531A4-9520-47AA-A3C1-C699E68A0EEE}" srcOrd="0" destOrd="0" presId="urn:microsoft.com/office/officeart/2005/8/layout/vList6"/>
    <dgm:cxn modelId="{7AB2A137-C84D-474A-A80D-40D0473E1ECF}" type="presParOf" srcId="{CFC91528-8E5B-457D-B857-AD7D3ACE8081}" destId="{48C0AF49-6EEE-45C6-ACF0-3B868036C4C2}" srcOrd="1" destOrd="0" presId="urn:microsoft.com/office/officeart/2005/8/layout/vList6"/>
    <dgm:cxn modelId="{9FD80DFB-9AA4-4782-AAED-EC478460DB94}" type="presParOf" srcId="{565C0AD2-FE1F-40FF-AA8D-717D73CB9E33}" destId="{FA44B291-F5E8-4CA8-A3B0-8D60A1D16239}" srcOrd="3" destOrd="0" presId="urn:microsoft.com/office/officeart/2005/8/layout/vList6"/>
    <dgm:cxn modelId="{44857D1C-93F7-430E-90F7-B31FF9723D2C}" type="presParOf" srcId="{565C0AD2-FE1F-40FF-AA8D-717D73CB9E33}" destId="{9884E588-4095-40A4-BC4C-5E1405602C47}" srcOrd="4" destOrd="0" presId="urn:microsoft.com/office/officeart/2005/8/layout/vList6"/>
    <dgm:cxn modelId="{7AC37421-7598-4406-9CB4-9632B4FBF84E}" type="presParOf" srcId="{9884E588-4095-40A4-BC4C-5E1405602C47}" destId="{AB713038-F310-47E8-B176-77523825DC78}" srcOrd="0" destOrd="0" presId="urn:microsoft.com/office/officeart/2005/8/layout/vList6"/>
    <dgm:cxn modelId="{6F56C559-3D5E-4CB6-B547-707A0BBD5C33}" type="presParOf" srcId="{9884E588-4095-40A4-BC4C-5E1405602C47}" destId="{9412CD68-9408-4EC1-AF0F-C6CE0FB3A97F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339FC0-4E08-462A-AD23-7D621EB49DCE}">
      <dsp:nvSpPr>
        <dsp:cNvPr id="0" name=""/>
        <dsp:cNvSpPr/>
      </dsp:nvSpPr>
      <dsp:spPr>
        <a:xfrm>
          <a:off x="0" y="32753"/>
          <a:ext cx="10415588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dirty="0" smtClean="0"/>
            <a:t>Focus on reducing the time it takes to ship the order.</a:t>
          </a:r>
          <a:endParaRPr lang="en-GB" sz="2000" kern="1200" dirty="0"/>
        </a:p>
      </dsp:txBody>
      <dsp:txXfrm>
        <a:off x="38784" y="71537"/>
        <a:ext cx="10338020" cy="716935"/>
      </dsp:txXfrm>
    </dsp:sp>
    <dsp:sp modelId="{D9D852BA-0052-489E-BEF5-7999AD00E9CF}">
      <dsp:nvSpPr>
        <dsp:cNvPr id="0" name=""/>
        <dsp:cNvSpPr/>
      </dsp:nvSpPr>
      <dsp:spPr>
        <a:xfrm>
          <a:off x="0" y="884856"/>
          <a:ext cx="10415588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smtClean="0"/>
            <a:t>Giving importance to low priority orders too.</a:t>
          </a:r>
          <a:endParaRPr lang="en-GB" sz="2000" kern="1200"/>
        </a:p>
      </dsp:txBody>
      <dsp:txXfrm>
        <a:off x="38784" y="923640"/>
        <a:ext cx="10338020" cy="716935"/>
      </dsp:txXfrm>
    </dsp:sp>
    <dsp:sp modelId="{5D6CE560-D680-4120-BB27-10E0FC6A3F31}">
      <dsp:nvSpPr>
        <dsp:cNvPr id="0" name=""/>
        <dsp:cNvSpPr/>
      </dsp:nvSpPr>
      <dsp:spPr>
        <a:xfrm>
          <a:off x="0" y="1736960"/>
          <a:ext cx="10415588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smtClean="0"/>
            <a:t>Consider making express air as the main mode of shipping.</a:t>
          </a:r>
          <a:endParaRPr lang="en-GB" sz="2000" kern="1200"/>
        </a:p>
      </dsp:txBody>
      <dsp:txXfrm>
        <a:off x="38784" y="1775744"/>
        <a:ext cx="10338020" cy="716935"/>
      </dsp:txXfrm>
    </dsp:sp>
    <dsp:sp modelId="{21F675A7-7063-4BA3-8FDA-11719D415A37}">
      <dsp:nvSpPr>
        <dsp:cNvPr id="0" name=""/>
        <dsp:cNvSpPr/>
      </dsp:nvSpPr>
      <dsp:spPr>
        <a:xfrm>
          <a:off x="0" y="2589063"/>
          <a:ext cx="10415588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smtClean="0"/>
            <a:t>I would recommend Pat to be promoted to Head of Sales. Pat has a good experience of managing multiple regions and contributed 56% to the total company profit.  </a:t>
          </a:r>
          <a:endParaRPr lang="en-GB" sz="2000" kern="1200"/>
        </a:p>
      </dsp:txBody>
      <dsp:txXfrm>
        <a:off x="38784" y="2627847"/>
        <a:ext cx="10338020" cy="7169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2D499E-E5A2-4527-AF70-8D3836B4280B}">
      <dsp:nvSpPr>
        <dsp:cNvPr id="0" name=""/>
        <dsp:cNvSpPr/>
      </dsp:nvSpPr>
      <dsp:spPr>
        <a:xfrm>
          <a:off x="3967479" y="0"/>
          <a:ext cx="5951220" cy="915293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285750" lvl="1" indent="-285750" algn="l" defTabSz="2000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4500" kern="1200" dirty="0" smtClean="0"/>
            <a:t>£15,743,028</a:t>
          </a:r>
          <a:endParaRPr lang="en-US" sz="4500" kern="1200" dirty="0"/>
        </a:p>
      </dsp:txBody>
      <dsp:txXfrm>
        <a:off x="3967479" y="114412"/>
        <a:ext cx="5607985" cy="686469"/>
      </dsp:txXfrm>
    </dsp:sp>
    <dsp:sp modelId="{6F15C94B-F46B-43AE-8207-B2CFEBC983D2}">
      <dsp:nvSpPr>
        <dsp:cNvPr id="0" name=""/>
        <dsp:cNvSpPr/>
      </dsp:nvSpPr>
      <dsp:spPr>
        <a:xfrm>
          <a:off x="0" y="0"/>
          <a:ext cx="3967480" cy="9152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 smtClean="0"/>
            <a:t>Sales will go up by £827,427 resulting in total sales</a:t>
          </a:r>
          <a:endParaRPr lang="en-GB" sz="1800" kern="1200" dirty="0"/>
        </a:p>
      </dsp:txBody>
      <dsp:txXfrm>
        <a:off x="44681" y="44681"/>
        <a:ext cx="3878118" cy="825931"/>
      </dsp:txXfrm>
    </dsp:sp>
    <dsp:sp modelId="{48C0AF49-6EEE-45C6-ACF0-3B868036C4C2}">
      <dsp:nvSpPr>
        <dsp:cNvPr id="0" name=""/>
        <dsp:cNvSpPr/>
      </dsp:nvSpPr>
      <dsp:spPr>
        <a:xfrm>
          <a:off x="3967479" y="1006822"/>
          <a:ext cx="5951220" cy="915293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285750" lvl="1" indent="-285750" algn="l" defTabSz="2000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4500" kern="1200" smtClean="0"/>
            <a:t>£1,720,201</a:t>
          </a:r>
          <a:endParaRPr lang="en-US" sz="4500" kern="1200"/>
        </a:p>
      </dsp:txBody>
      <dsp:txXfrm>
        <a:off x="3967479" y="1121234"/>
        <a:ext cx="5607985" cy="686469"/>
      </dsp:txXfrm>
    </dsp:sp>
    <dsp:sp modelId="{A0B531A4-9520-47AA-A3C1-C699E68A0EEE}">
      <dsp:nvSpPr>
        <dsp:cNvPr id="0" name=""/>
        <dsp:cNvSpPr/>
      </dsp:nvSpPr>
      <dsp:spPr>
        <a:xfrm>
          <a:off x="0" y="1006822"/>
          <a:ext cx="3967480" cy="9152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 smtClean="0"/>
            <a:t>Profit will go up by £99,216 resulting in total profit</a:t>
          </a:r>
          <a:endParaRPr lang="en-GB" sz="1800" kern="1200" dirty="0"/>
        </a:p>
      </dsp:txBody>
      <dsp:txXfrm>
        <a:off x="44681" y="1051503"/>
        <a:ext cx="3878118" cy="825931"/>
      </dsp:txXfrm>
    </dsp:sp>
    <dsp:sp modelId="{9412CD68-9408-4EC1-AF0F-C6CE0FB3A97F}">
      <dsp:nvSpPr>
        <dsp:cNvPr id="0" name=""/>
        <dsp:cNvSpPr/>
      </dsp:nvSpPr>
      <dsp:spPr>
        <a:xfrm>
          <a:off x="3967479" y="2013644"/>
          <a:ext cx="5951220" cy="915293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285750" lvl="1" indent="-285750" algn="l" defTabSz="2000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4500" kern="1200" smtClean="0"/>
            <a:t>£17,364,012</a:t>
          </a:r>
          <a:endParaRPr lang="en-US" sz="4500" kern="1200"/>
        </a:p>
      </dsp:txBody>
      <dsp:txXfrm>
        <a:off x="3967479" y="2128056"/>
        <a:ext cx="5607985" cy="686469"/>
      </dsp:txXfrm>
    </dsp:sp>
    <dsp:sp modelId="{AB713038-F310-47E8-B176-77523825DC78}">
      <dsp:nvSpPr>
        <dsp:cNvPr id="0" name=""/>
        <dsp:cNvSpPr/>
      </dsp:nvSpPr>
      <dsp:spPr>
        <a:xfrm>
          <a:off x="0" y="2013644"/>
          <a:ext cx="3967480" cy="9152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 smtClean="0"/>
            <a:t>Commercial value will increase by £926,643 resulting in total commercial value</a:t>
          </a:r>
          <a:endParaRPr lang="en-GB" sz="1800" kern="1200" dirty="0"/>
        </a:p>
      </dsp:txBody>
      <dsp:txXfrm>
        <a:off x="44681" y="2058325"/>
        <a:ext cx="3878118" cy="8259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4338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0005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65683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92250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7783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5702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3118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495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9018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324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101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4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606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07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1112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48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612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94031FB-327E-4840-AA50-73E9394FD37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831EA83-D634-41FC-95AC-F2864034A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6293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6000" dirty="0"/>
              <a:t>Superstores </a:t>
            </a:r>
            <a:br>
              <a:rPr lang="en-GB" sz="6000" dirty="0"/>
            </a:br>
            <a:r>
              <a:rPr lang="en-GB" sz="6000" dirty="0"/>
              <a:t>Data Analysis</a:t>
            </a:r>
            <a:endParaRPr lang="en-GB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Presented by: Vabs Suri</a:t>
            </a:r>
          </a:p>
        </p:txBody>
      </p:sp>
    </p:spTree>
    <p:extLst>
      <p:ext uri="{BB962C8B-B14F-4D97-AF65-F5344CB8AC3E}">
        <p14:creationId xmlns:p14="http://schemas.microsoft.com/office/powerpoint/2010/main" val="279938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Regional Profit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9177037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90897" y="1456267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Highest profit of £346,869 comes from </a:t>
            </a:r>
            <a:r>
              <a:rPr lang="en-GB" sz="2400" dirty="0" smtClean="0"/>
              <a:t>Ontario.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629202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 smtClean="0"/>
              <a:t>Regional Managers</a:t>
            </a:r>
            <a:endParaRPr lang="en-GB" sz="60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01537216"/>
              </p:ext>
            </p:extLst>
          </p:nvPr>
        </p:nvGraphicFramePr>
        <p:xfrm>
          <a:off x="-304800" y="1873609"/>
          <a:ext cx="6400800" cy="4453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" name="Content Placeholder 1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43196743"/>
              </p:ext>
            </p:extLst>
          </p:nvPr>
        </p:nvGraphicFramePr>
        <p:xfrm>
          <a:off x="6533534" y="2005782"/>
          <a:ext cx="4999704" cy="4236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9852">
                  <a:extLst>
                    <a:ext uri="{9D8B030D-6E8A-4147-A177-3AD203B41FA5}">
                      <a16:colId xmlns:a16="http://schemas.microsoft.com/office/drawing/2014/main" val="4135003535"/>
                    </a:ext>
                  </a:extLst>
                </a:gridCol>
                <a:gridCol w="2499852">
                  <a:extLst>
                    <a:ext uri="{9D8B030D-6E8A-4147-A177-3AD203B41FA5}">
                      <a16:colId xmlns:a16="http://schemas.microsoft.com/office/drawing/2014/main" val="3723234728"/>
                    </a:ext>
                  </a:extLst>
                </a:gridCol>
              </a:tblGrid>
              <a:tr h="664344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Regional Manager</a:t>
                      </a:r>
                      <a:endParaRPr lang="en-GB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Profit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9442488"/>
                  </a:ext>
                </a:extLst>
              </a:tr>
              <a:tr h="873272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Pat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(West, Ontario, Quebec &amp;  Yukon)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56.39%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298703"/>
                  </a:ext>
                </a:extLst>
              </a:tr>
              <a:tr h="664344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William</a:t>
                      </a:r>
                    </a:p>
                    <a:p>
                      <a:pPr algn="ctr"/>
                      <a:r>
                        <a:rPr lang="en-GB" dirty="0" smtClean="0"/>
                        <a:t>(Prarie)</a:t>
                      </a:r>
                      <a:endParaRPr lang="en-GB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21.10%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1778328"/>
                  </a:ext>
                </a:extLst>
              </a:tr>
              <a:tr h="664344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Sam</a:t>
                      </a:r>
                    </a:p>
                    <a:p>
                      <a:pPr algn="ctr"/>
                      <a:r>
                        <a:rPr lang="en-GB" dirty="0" smtClean="0"/>
                        <a:t>(Atlantic)</a:t>
                      </a:r>
                      <a:endParaRPr lang="en-GB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15.70%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161288"/>
                  </a:ext>
                </a:extLst>
              </a:tr>
              <a:tr h="664344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Erin </a:t>
                      </a:r>
                    </a:p>
                    <a:p>
                      <a:pPr algn="ctr"/>
                      <a:r>
                        <a:rPr lang="en-GB" dirty="0" smtClean="0"/>
                        <a:t>(Northwest Territories)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6.61%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0373230"/>
                  </a:ext>
                </a:extLst>
              </a:tr>
              <a:tr h="664344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Chris </a:t>
                      </a:r>
                    </a:p>
                    <a:p>
                      <a:pPr algn="ctr"/>
                      <a:r>
                        <a:rPr lang="en-GB" dirty="0" smtClean="0"/>
                        <a:t>(Nunavut)</a:t>
                      </a:r>
                      <a:endParaRPr lang="en-GB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0.19%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355896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Pat is the top regional manager with 56% profit </a:t>
            </a:r>
            <a:r>
              <a:rPr lang="en-GB" sz="2400" dirty="0" smtClean="0"/>
              <a:t>share.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2732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Autofit/>
          </a:bodyPr>
          <a:lstStyle/>
          <a:p>
            <a:r>
              <a:rPr lang="en-GB" sz="6000" dirty="0"/>
              <a:t>Most Profitable </a:t>
            </a:r>
            <a:r>
              <a:rPr lang="en-GB" sz="6000" dirty="0" smtClean="0"/>
              <a:t>Category</a:t>
            </a:r>
            <a:endParaRPr lang="en-GB" sz="60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1252233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Technology brings in the highest profit of £374,700 in Corporate </a:t>
            </a:r>
            <a:r>
              <a:rPr lang="en-GB" sz="2400" dirty="0" smtClean="0"/>
              <a:t>sector.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091639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/>
          <a:lstStyle/>
          <a:p>
            <a:r>
              <a:rPr lang="en-GB" sz="6000" dirty="0"/>
              <a:t>Days</a:t>
            </a:r>
            <a:r>
              <a:rPr lang="en-GB" dirty="0" smtClean="0"/>
              <a:t> </a:t>
            </a:r>
            <a:r>
              <a:rPr lang="en-GB" sz="6000" dirty="0"/>
              <a:t>to</a:t>
            </a:r>
            <a:r>
              <a:rPr lang="en-GB" dirty="0" smtClean="0"/>
              <a:t> </a:t>
            </a:r>
            <a:r>
              <a:rPr lang="en-GB" sz="6000" dirty="0"/>
              <a:t>ship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5405341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90897" y="1264828"/>
            <a:ext cx="9810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On average it takes 2 days to ship an </a:t>
            </a:r>
            <a:r>
              <a:rPr lang="en-GB" sz="2400" dirty="0" smtClean="0"/>
              <a:t>order. 1533 </a:t>
            </a:r>
            <a:r>
              <a:rPr lang="en-GB" sz="2400" dirty="0"/>
              <a:t>orders took more than 2 days to ship.</a:t>
            </a:r>
          </a:p>
        </p:txBody>
      </p:sp>
    </p:spTree>
    <p:extLst>
      <p:ext uri="{BB962C8B-B14F-4D97-AF65-F5344CB8AC3E}">
        <p14:creationId xmlns:p14="http://schemas.microsoft.com/office/powerpoint/2010/main" val="27968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Shipping mode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9996293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Regular Air is the most popular mode of </a:t>
            </a:r>
            <a:r>
              <a:rPr lang="en-GB" sz="2400" dirty="0" smtClean="0"/>
              <a:t>shipping.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6343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Delayed Orders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930099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897" y="1264828"/>
            <a:ext cx="9810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Out of 1533 total order that took more than 2 days to deliver, 1144 orders were delivered by Regular Air shipping mode.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4662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Average Shipping Cost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0794172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Delivery truck cost the most by £</a:t>
            </a:r>
            <a:r>
              <a:rPr lang="en-GB" sz="2400" dirty="0" smtClean="0"/>
              <a:t>44,335.57, averaging at </a:t>
            </a:r>
            <a:r>
              <a:rPr lang="en-GB" sz="2400" dirty="0"/>
              <a:t>£</a:t>
            </a:r>
            <a:r>
              <a:rPr lang="en-GB" sz="2400" dirty="0" smtClean="0"/>
              <a:t>37.69.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4722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Returns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1663969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In total, 872 orders were returned.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11069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Regional Returns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5302980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Highest returns of 234 orders are from Ontario.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37799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Returns</a:t>
            </a:r>
          </a:p>
        </p:txBody>
      </p:sp>
      <p:graphicFrame>
        <p:nvGraphicFramePr>
          <p:cNvPr id="4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6177740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£198,433 profit is lost in total.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97595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Yearly Sales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3162664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43549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Order Priority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0946714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Out of 872 orders returned, 197 orders are low priority 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967758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 smtClean="0"/>
              <a:t>Product </a:t>
            </a:r>
            <a:r>
              <a:rPr lang="en-GB" sz="6000" dirty="0"/>
              <a:t>category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121 orders were returned in office supplies in Ontario.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0014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Autofit/>
          </a:bodyPr>
          <a:lstStyle/>
          <a:p>
            <a:r>
              <a:rPr lang="en-GB" sz="6000" dirty="0" smtClean="0"/>
              <a:t>Product </a:t>
            </a:r>
            <a:r>
              <a:rPr lang="en-GB" sz="6000" dirty="0"/>
              <a:t>sub-category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8836535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897" y="1264828"/>
            <a:ext cx="9810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Paper is the most common product that was returned. 39 orders were returned.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556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 smtClean="0"/>
              <a:t>Shipping </a:t>
            </a:r>
            <a:r>
              <a:rPr lang="en-GB" sz="6000" dirty="0"/>
              <a:t>mode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6989386"/>
              </p:ext>
            </p:extLst>
          </p:nvPr>
        </p:nvGraphicFramePr>
        <p:xfrm>
          <a:off x="685800" y="2141537"/>
          <a:ext cx="10644188" cy="4073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79% orders returned used regular air as mode of shipping.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7809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6000" dirty="0"/>
              <a:t>Recommendations to reduce returns</a:t>
            </a:r>
          </a:p>
        </p:txBody>
      </p:sp>
      <p:graphicFrame>
        <p:nvGraphicFramePr>
          <p:cNvPr id="8" name="Diagram 7"/>
          <p:cNvGraphicFramePr/>
          <p:nvPr/>
        </p:nvGraphicFramePr>
        <p:xfrm>
          <a:off x="857250" y="2543175"/>
          <a:ext cx="10415588" cy="3416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586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Returns goes down by 50%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340622318"/>
              </p:ext>
            </p:extLst>
          </p:nvPr>
        </p:nvGraphicFramePr>
        <p:xfrm>
          <a:off x="1243013" y="2571750"/>
          <a:ext cx="9918700" cy="2928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190897" y="1264828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Reducing returns by 50% will show growth in Commercial Value.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37795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Yearly Profit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9691111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74549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Commercial Value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6833669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189209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/>
          <a:lstStyle/>
          <a:p>
            <a:r>
              <a:rPr lang="en-GB" sz="6000" dirty="0"/>
              <a:t>Monthly</a:t>
            </a:r>
            <a:r>
              <a:rPr lang="en-GB" dirty="0" smtClean="0"/>
              <a:t> </a:t>
            </a:r>
            <a:r>
              <a:rPr lang="en-GB" sz="6000" dirty="0"/>
              <a:t>Sales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844124"/>
              </p:ext>
            </p:extLst>
          </p:nvPr>
        </p:nvGraphicFramePr>
        <p:xfrm>
          <a:off x="838200" y="1350498"/>
          <a:ext cx="10515600" cy="5275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749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/>
          <a:lstStyle/>
          <a:p>
            <a:r>
              <a:rPr lang="en-GB" sz="6000" dirty="0"/>
              <a:t>Monthly</a:t>
            </a:r>
            <a:r>
              <a:rPr lang="en-GB" dirty="0" smtClean="0"/>
              <a:t> </a:t>
            </a:r>
            <a:r>
              <a:rPr lang="en-GB" sz="6000" dirty="0"/>
              <a:t>Profit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0455962"/>
              </p:ext>
            </p:extLst>
          </p:nvPr>
        </p:nvGraphicFramePr>
        <p:xfrm>
          <a:off x="838200" y="1378634"/>
          <a:ext cx="10515600" cy="5176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8673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 smtClean="0"/>
              <a:t>Profitable Day</a:t>
            </a:r>
            <a:endParaRPr lang="en-GB" sz="60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0729865"/>
              </p:ext>
            </p:extLst>
          </p:nvPr>
        </p:nvGraphicFramePr>
        <p:xfrm>
          <a:off x="1030288" y="2468110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897" y="1456267"/>
            <a:ext cx="9810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Friday is the most profitable day with sales of £2,426,249 and the profit of £288,097</a:t>
            </a:r>
          </a:p>
        </p:txBody>
      </p:sp>
    </p:spTree>
    <p:extLst>
      <p:ext uri="{BB962C8B-B14F-4D97-AF65-F5344CB8AC3E}">
        <p14:creationId xmlns:p14="http://schemas.microsoft.com/office/powerpoint/2010/main" val="64685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Profitable age-group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0159616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897" y="1456267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50-59 </a:t>
            </a:r>
            <a:r>
              <a:rPr lang="en-GB" sz="2400" dirty="0"/>
              <a:t>age-group </a:t>
            </a:r>
            <a:r>
              <a:rPr lang="en-GB" sz="2400" dirty="0" smtClean="0"/>
              <a:t>is most profitable with combine profit of £509,227.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4696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288" y="0"/>
            <a:ext cx="10131425" cy="1456267"/>
          </a:xfrm>
        </p:spPr>
        <p:txBody>
          <a:bodyPr>
            <a:normAutofit/>
          </a:bodyPr>
          <a:lstStyle/>
          <a:p>
            <a:r>
              <a:rPr lang="en-GB" sz="6000" dirty="0"/>
              <a:t>Regional Sales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6841281"/>
              </p:ext>
            </p:extLst>
          </p:nvPr>
        </p:nvGraphicFramePr>
        <p:xfrm>
          <a:off x="685800" y="2141538"/>
          <a:ext cx="10131425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0897" y="1456267"/>
            <a:ext cx="9810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Top sales region is West with £</a:t>
            </a:r>
            <a:r>
              <a:rPr lang="en-GB" sz="2400" dirty="0" smtClean="0"/>
              <a:t>3,597,549.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480868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1573</TotalTime>
  <Words>430</Words>
  <Application>Microsoft Office PowerPoint</Application>
  <PresentationFormat>Widescreen</PresentationFormat>
  <Paragraphs>71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Celestial</vt:lpstr>
      <vt:lpstr>Superstores  Data Analysis</vt:lpstr>
      <vt:lpstr>Yearly Sales</vt:lpstr>
      <vt:lpstr>Yearly Profit</vt:lpstr>
      <vt:lpstr>Commercial Value</vt:lpstr>
      <vt:lpstr>Monthly Sales</vt:lpstr>
      <vt:lpstr>Monthly Profit</vt:lpstr>
      <vt:lpstr>Profitable Day</vt:lpstr>
      <vt:lpstr>Profitable age-group</vt:lpstr>
      <vt:lpstr>Regional Sales</vt:lpstr>
      <vt:lpstr>Regional Profit</vt:lpstr>
      <vt:lpstr>Regional Managers</vt:lpstr>
      <vt:lpstr>Most Profitable Category</vt:lpstr>
      <vt:lpstr>Days to ship</vt:lpstr>
      <vt:lpstr>Shipping mode</vt:lpstr>
      <vt:lpstr>Delayed Orders</vt:lpstr>
      <vt:lpstr>Average Shipping Cost</vt:lpstr>
      <vt:lpstr>Returns</vt:lpstr>
      <vt:lpstr>Regional Returns</vt:lpstr>
      <vt:lpstr>Returns</vt:lpstr>
      <vt:lpstr>Order Priority</vt:lpstr>
      <vt:lpstr>Product category</vt:lpstr>
      <vt:lpstr>Product sub-category</vt:lpstr>
      <vt:lpstr>Shipping mode</vt:lpstr>
      <vt:lpstr>Recommendations to reduce returns</vt:lpstr>
      <vt:lpstr>Returns goes down by 50%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Superstores Data Analysis</dc:title>
  <dc:creator>user</dc:creator>
  <cp:lastModifiedBy>user</cp:lastModifiedBy>
  <cp:revision>104</cp:revision>
  <dcterms:created xsi:type="dcterms:W3CDTF">2023-02-19T13:15:04Z</dcterms:created>
  <dcterms:modified xsi:type="dcterms:W3CDTF">2023-02-24T21:53:03Z</dcterms:modified>
</cp:coreProperties>
</file>